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67" r:id="rId2"/>
    <p:sldId id="398" r:id="rId3"/>
    <p:sldId id="399" r:id="rId4"/>
    <p:sldId id="400" r:id="rId5"/>
    <p:sldId id="401" r:id="rId6"/>
    <p:sldId id="461" r:id="rId7"/>
    <p:sldId id="464" r:id="rId8"/>
    <p:sldId id="468" r:id="rId9"/>
    <p:sldId id="469" r:id="rId10"/>
    <p:sldId id="470" r:id="rId11"/>
    <p:sldId id="471" r:id="rId12"/>
    <p:sldId id="472" r:id="rId13"/>
    <p:sldId id="473" r:id="rId14"/>
    <p:sldId id="474" r:id="rId15"/>
    <p:sldId id="475" r:id="rId16"/>
    <p:sldId id="476" r:id="rId17"/>
    <p:sldId id="477" r:id="rId18"/>
    <p:sldId id="478" r:id="rId19"/>
    <p:sldId id="479" r:id="rId20"/>
    <p:sldId id="480" r:id="rId21"/>
    <p:sldId id="481" r:id="rId22"/>
    <p:sldId id="482" r:id="rId23"/>
    <p:sldId id="483" r:id="rId24"/>
    <p:sldId id="484" r:id="rId25"/>
    <p:sldId id="485" r:id="rId26"/>
    <p:sldId id="486" r:id="rId27"/>
    <p:sldId id="487" r:id="rId28"/>
    <p:sldId id="488" r:id="rId29"/>
    <p:sldId id="489" r:id="rId30"/>
    <p:sldId id="490" r:id="rId31"/>
    <p:sldId id="491" r:id="rId32"/>
    <p:sldId id="492" r:id="rId33"/>
    <p:sldId id="502" r:id="rId34"/>
    <p:sldId id="503" r:id="rId35"/>
    <p:sldId id="504" r:id="rId36"/>
    <p:sldId id="386" r:id="rId37"/>
    <p:sldId id="432" r:id="rId38"/>
    <p:sldId id="387" r:id="rId39"/>
    <p:sldId id="394" r:id="rId40"/>
    <p:sldId id="501" r:id="rId41"/>
    <p:sldId id="505" r:id="rId42"/>
    <p:sldId id="506" r:id="rId43"/>
    <p:sldId id="395" r:id="rId44"/>
    <p:sldId id="388" r:id="rId45"/>
    <p:sldId id="396" r:id="rId46"/>
    <p:sldId id="397" r:id="rId47"/>
    <p:sldId id="500" r:id="rId4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7" d="100"/>
          <a:sy n="87" d="100"/>
        </p:scale>
        <p:origin x="12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26/10/2022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WisZSB_giE94j9k3uGrLiF1SP7vjYs08" TargetMode="External"/><Relationship Id="rId2" Type="http://schemas.openxmlformats.org/officeDocument/2006/relationships/hyperlink" Target="https://drive.google.com/drive/folders/1CIAIrlTTY6byf37hqHhPPMT_EMj27lVa" TargetMode="Externa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21A5B2-1E7D-F435-62DF-B9D20E4749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CARRO SEGUIDOR DE LÍNEA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BA5AD7-9519-DB4E-9488-CD4F5A3E5F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3</a:t>
            </a:r>
          </a:p>
        </p:txBody>
      </p:sp>
    </p:spTree>
    <p:extLst>
      <p:ext uri="{BB962C8B-B14F-4D97-AF65-F5344CB8AC3E}">
        <p14:creationId xmlns:p14="http://schemas.microsoft.com/office/powerpoint/2010/main" val="4169333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Tabla&#10;&#10;Descripción generada automáticamente">
            <a:extLst>
              <a:ext uri="{FF2B5EF4-FFF2-40B4-BE49-F238E27FC236}">
                <a16:creationId xmlns:a16="http://schemas.microsoft.com/office/drawing/2014/main" id="{D0E26016-43A2-7A47-6642-D205C72A3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9003"/>
          <a:stretch/>
        </p:blipFill>
        <p:spPr>
          <a:xfrm>
            <a:off x="622800" y="2268000"/>
            <a:ext cx="10953595" cy="2574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0673F83-0DB4-887A-6849-9D8A29D18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10030DD-4EEE-7A93-20AF-707643173190}"/>
              </a:ext>
            </a:extLst>
          </p:cNvPr>
          <p:cNvSpPr/>
          <p:nvPr/>
        </p:nvSpPr>
        <p:spPr>
          <a:xfrm>
            <a:off x="3660648" y="144364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2696"/>
              <a:gd name="adj4" fmla="val 197073"/>
              <a:gd name="adj5" fmla="val 328979"/>
              <a:gd name="adj6" fmla="val 36262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8" name="Bocadillo: ovalado 7">
            <a:extLst>
              <a:ext uri="{FF2B5EF4-FFF2-40B4-BE49-F238E27FC236}">
                <a16:creationId xmlns:a16="http://schemas.microsoft.com/office/drawing/2014/main" id="{84A9AE8B-D6EC-170A-9183-8690E42CE205}"/>
              </a:ext>
            </a:extLst>
          </p:cNvPr>
          <p:cNvSpPr/>
          <p:nvPr/>
        </p:nvSpPr>
        <p:spPr>
          <a:xfrm>
            <a:off x="9648782" y="806825"/>
            <a:ext cx="968031" cy="612648"/>
          </a:xfrm>
          <a:prstGeom prst="wedgeEllipseCallout">
            <a:avLst>
              <a:gd name="adj1" fmla="val -111112"/>
              <a:gd name="adj2" fmla="val 213273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V in</a:t>
            </a:r>
          </a:p>
        </p:txBody>
      </p:sp>
    </p:spTree>
    <p:extLst>
      <p:ext uri="{BB962C8B-B14F-4D97-AF65-F5344CB8AC3E}">
        <p14:creationId xmlns:p14="http://schemas.microsoft.com/office/powerpoint/2010/main" val="1505989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Calendario&#10;&#10;Descripción generada automáticamente">
            <a:extLst>
              <a:ext uri="{FF2B5EF4-FFF2-40B4-BE49-F238E27FC236}">
                <a16:creationId xmlns:a16="http://schemas.microsoft.com/office/drawing/2014/main" id="{C539C868-55EA-BE05-E14D-437BB9058A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9003"/>
          <a:stretch/>
        </p:blipFill>
        <p:spPr>
          <a:xfrm>
            <a:off x="622800" y="2268000"/>
            <a:ext cx="10953601" cy="2574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9260861-EB7C-F2C8-FF2B-F4590F2AC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58BBCA0-FC97-8078-D1AE-EB7CF87A3935}"/>
              </a:ext>
            </a:extLst>
          </p:cNvPr>
          <p:cNvSpPr/>
          <p:nvPr/>
        </p:nvSpPr>
        <p:spPr>
          <a:xfrm>
            <a:off x="5387448" y="1481695"/>
            <a:ext cx="1118795" cy="344244"/>
          </a:xfrm>
          <a:prstGeom prst="accentCallout2">
            <a:avLst>
              <a:gd name="adj1" fmla="val 73486"/>
              <a:gd name="adj2" fmla="val 105438"/>
              <a:gd name="adj3" fmla="val 80084"/>
              <a:gd name="adj4" fmla="val 129928"/>
              <a:gd name="adj5" fmla="val 367446"/>
              <a:gd name="adj6" fmla="val 26212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7" name="Bocadillo: ovalado 6">
            <a:extLst>
              <a:ext uri="{FF2B5EF4-FFF2-40B4-BE49-F238E27FC236}">
                <a16:creationId xmlns:a16="http://schemas.microsoft.com/office/drawing/2014/main" id="{0326D54D-09AA-FAAF-277B-19D24115BE10}"/>
              </a:ext>
            </a:extLst>
          </p:cNvPr>
          <p:cNvSpPr/>
          <p:nvPr/>
        </p:nvSpPr>
        <p:spPr>
          <a:xfrm>
            <a:off x="9581469" y="917224"/>
            <a:ext cx="1007787" cy="612648"/>
          </a:xfrm>
          <a:prstGeom prst="wedgeEllipseCallout">
            <a:avLst>
              <a:gd name="adj1" fmla="val -84756"/>
              <a:gd name="adj2" fmla="val 19345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err="1"/>
              <a:t>GND</a:t>
            </a:r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3941893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abla&#10;&#10;Descripción generada automáticamente">
            <a:extLst>
              <a:ext uri="{FF2B5EF4-FFF2-40B4-BE49-F238E27FC236}">
                <a16:creationId xmlns:a16="http://schemas.microsoft.com/office/drawing/2014/main" id="{369D8A33-9E31-B405-F806-EFACB18844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5111"/>
          <a:stretch/>
        </p:blipFill>
        <p:spPr>
          <a:xfrm>
            <a:off x="203851" y="1101176"/>
            <a:ext cx="11784297" cy="527134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4A66A3B-4DB0-45A1-7DEC-E7BE3A010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B3F94C3-FC3F-4C77-7214-0F29D4687959}"/>
              </a:ext>
            </a:extLst>
          </p:cNvPr>
          <p:cNvSpPr/>
          <p:nvPr/>
        </p:nvSpPr>
        <p:spPr>
          <a:xfrm>
            <a:off x="203851" y="893786"/>
            <a:ext cx="1450813" cy="830996"/>
          </a:xfrm>
          <a:prstGeom prst="accentCallout2">
            <a:avLst>
              <a:gd name="adj1" fmla="val 48601"/>
              <a:gd name="adj2" fmla="val 106961"/>
              <a:gd name="adj3" fmla="val 49722"/>
              <a:gd name="adj4" fmla="val 128017"/>
              <a:gd name="adj5" fmla="val 270007"/>
              <a:gd name="adj6" fmla="val 24186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Controlador de Motores</a:t>
            </a:r>
          </a:p>
        </p:txBody>
      </p:sp>
    </p:spTree>
    <p:extLst>
      <p:ext uri="{BB962C8B-B14F-4D97-AF65-F5344CB8AC3E}">
        <p14:creationId xmlns:p14="http://schemas.microsoft.com/office/powerpoint/2010/main" val="2903746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3F5330C8-283E-6A43-A0F9-808A20D01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5111"/>
          <a:stretch/>
        </p:blipFill>
        <p:spPr>
          <a:xfrm>
            <a:off x="205200" y="1101600"/>
            <a:ext cx="11782185" cy="5270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B479DA-1362-23BB-ADB7-AF5B55CEC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F1E4B12-33CF-406F-FC0B-0F7B741C8477}"/>
              </a:ext>
            </a:extLst>
          </p:cNvPr>
          <p:cNvSpPr/>
          <p:nvPr/>
        </p:nvSpPr>
        <p:spPr>
          <a:xfrm>
            <a:off x="540000" y="2252496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3513"/>
              <a:gd name="adj4" fmla="val 135608"/>
              <a:gd name="adj5" fmla="val 391432"/>
              <a:gd name="adj6" fmla="val 25045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212150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5E43E945-71C6-B02D-4F2D-5BFF1FBD07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5111"/>
          <a:stretch/>
        </p:blipFill>
        <p:spPr>
          <a:xfrm>
            <a:off x="205200" y="1101600"/>
            <a:ext cx="11782185" cy="5270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036132E-1679-FD1A-BFD4-B1E55B7F3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7F874F1-58DE-EDBC-2A5F-A48A7A981113}"/>
              </a:ext>
            </a:extLst>
          </p:cNvPr>
          <p:cNvSpPr/>
          <p:nvPr/>
        </p:nvSpPr>
        <p:spPr>
          <a:xfrm>
            <a:off x="7051584" y="1974143"/>
            <a:ext cx="1118795" cy="344244"/>
          </a:xfrm>
          <a:prstGeom prst="accentCallout2">
            <a:avLst>
              <a:gd name="adj1" fmla="val 51283"/>
              <a:gd name="adj2" fmla="val -6141"/>
              <a:gd name="adj3" fmla="val 50013"/>
              <a:gd name="adj4" fmla="val -35736"/>
              <a:gd name="adj5" fmla="val 478463"/>
              <a:gd name="adj6" fmla="val -15585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E3D33C69-A554-EB41-2BF4-C5E027B100C6}"/>
              </a:ext>
            </a:extLst>
          </p:cNvPr>
          <p:cNvSpPr/>
          <p:nvPr/>
        </p:nvSpPr>
        <p:spPr>
          <a:xfrm>
            <a:off x="9726379" y="1839941"/>
            <a:ext cx="914400" cy="612648"/>
          </a:xfrm>
          <a:prstGeom prst="wedgeEllipseCallout">
            <a:avLst>
              <a:gd name="adj1" fmla="val -151848"/>
              <a:gd name="adj2" fmla="val 668987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3462371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B1403DE2-312A-87C9-2E0E-E58B9C4E49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5111"/>
          <a:stretch/>
        </p:blipFill>
        <p:spPr>
          <a:xfrm>
            <a:off x="205200" y="1101600"/>
            <a:ext cx="11782185" cy="5270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0D45976-6667-21BE-B30C-FCB0C5FA3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A8C2AA43-4AD3-B8BF-9919-B787BC721C72}"/>
              </a:ext>
            </a:extLst>
          </p:cNvPr>
          <p:cNvSpPr/>
          <p:nvPr/>
        </p:nvSpPr>
        <p:spPr>
          <a:xfrm>
            <a:off x="7439077" y="1775574"/>
            <a:ext cx="1118795" cy="344244"/>
          </a:xfrm>
          <a:prstGeom prst="accentCallout2">
            <a:avLst>
              <a:gd name="adj1" fmla="val 59689"/>
              <a:gd name="adj2" fmla="val -4519"/>
              <a:gd name="adj3" fmla="val 57263"/>
              <a:gd name="adj4" fmla="val -26552"/>
              <a:gd name="adj5" fmla="val 572518"/>
              <a:gd name="adj6" fmla="val -15881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010CD7D-9DE8-1FEA-DB3D-CB3EE594DD14}"/>
              </a:ext>
            </a:extLst>
          </p:cNvPr>
          <p:cNvSpPr/>
          <p:nvPr/>
        </p:nvSpPr>
        <p:spPr>
          <a:xfrm>
            <a:off x="9650965" y="1667819"/>
            <a:ext cx="914400" cy="612648"/>
          </a:xfrm>
          <a:prstGeom prst="wedgeEllipseCallout">
            <a:avLst>
              <a:gd name="adj1" fmla="val -130448"/>
              <a:gd name="adj2" fmla="val 695207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D4</a:t>
            </a:r>
          </a:p>
        </p:txBody>
      </p:sp>
    </p:spTree>
    <p:extLst>
      <p:ext uri="{BB962C8B-B14F-4D97-AF65-F5344CB8AC3E}">
        <p14:creationId xmlns:p14="http://schemas.microsoft.com/office/powerpoint/2010/main" val="1927550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282556E2-F208-EE77-B820-9F656FCE26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5111"/>
          <a:stretch/>
        </p:blipFill>
        <p:spPr>
          <a:xfrm>
            <a:off x="205200" y="1101600"/>
            <a:ext cx="11782185" cy="5270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4BCAEBA-06CA-721B-E5F4-E40EBF623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13C7C8D-84C0-0EB6-94A0-D027107DB86A}"/>
              </a:ext>
            </a:extLst>
          </p:cNvPr>
          <p:cNvSpPr/>
          <p:nvPr/>
        </p:nvSpPr>
        <p:spPr>
          <a:xfrm>
            <a:off x="7922267" y="1794604"/>
            <a:ext cx="1230969" cy="344244"/>
          </a:xfrm>
          <a:prstGeom prst="accentCallout2">
            <a:avLst>
              <a:gd name="adj1" fmla="val 54778"/>
              <a:gd name="adj2" fmla="val -4005"/>
              <a:gd name="adj3" fmla="val 57480"/>
              <a:gd name="adj4" fmla="val -22914"/>
              <a:gd name="adj5" fmla="val 643752"/>
              <a:gd name="adj6" fmla="val -14770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17E408F-1C74-C460-BE20-52555FAE3A3A}"/>
              </a:ext>
            </a:extLst>
          </p:cNvPr>
          <p:cNvSpPr/>
          <p:nvPr/>
        </p:nvSpPr>
        <p:spPr>
          <a:xfrm>
            <a:off x="9906306" y="1966726"/>
            <a:ext cx="914400" cy="612648"/>
          </a:xfrm>
          <a:prstGeom prst="wedgeEllipseCallout">
            <a:avLst>
              <a:gd name="adj1" fmla="val -142570"/>
              <a:gd name="adj2" fmla="val 645519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D5</a:t>
            </a:r>
          </a:p>
        </p:txBody>
      </p:sp>
    </p:spTree>
    <p:extLst>
      <p:ext uri="{BB962C8B-B14F-4D97-AF65-F5344CB8AC3E}">
        <p14:creationId xmlns:p14="http://schemas.microsoft.com/office/powerpoint/2010/main" val="392356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D6A8FF8D-00AE-8300-C7CC-35F0841EA0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5111"/>
          <a:stretch/>
        </p:blipFill>
        <p:spPr>
          <a:xfrm>
            <a:off x="205200" y="1101600"/>
            <a:ext cx="11782188" cy="5270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694CC8A-0A90-8185-1D25-D069AC4D0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1A9D470-4970-6CAB-147F-02B927C8A15F}"/>
              </a:ext>
            </a:extLst>
          </p:cNvPr>
          <p:cNvSpPr/>
          <p:nvPr/>
        </p:nvSpPr>
        <p:spPr>
          <a:xfrm>
            <a:off x="7160486" y="2226616"/>
            <a:ext cx="1118795" cy="344244"/>
          </a:xfrm>
          <a:prstGeom prst="accentCallout2">
            <a:avLst>
              <a:gd name="adj1" fmla="val 63183"/>
              <a:gd name="adj2" fmla="val -4024"/>
              <a:gd name="adj3" fmla="val 66579"/>
              <a:gd name="adj4" fmla="val -22670"/>
              <a:gd name="adj5" fmla="val 421775"/>
              <a:gd name="adj6" fmla="val -11388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D8A4F717-50BA-C93C-E5B3-7AE8B9BCF4B0}"/>
              </a:ext>
            </a:extLst>
          </p:cNvPr>
          <p:cNvSpPr/>
          <p:nvPr/>
        </p:nvSpPr>
        <p:spPr>
          <a:xfrm>
            <a:off x="10057134" y="2226616"/>
            <a:ext cx="914400" cy="612648"/>
          </a:xfrm>
          <a:prstGeom prst="wedgeEllipseCallout">
            <a:avLst>
              <a:gd name="adj1" fmla="val -108352"/>
              <a:gd name="adj2" fmla="val 602249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D8</a:t>
            </a:r>
          </a:p>
        </p:txBody>
      </p:sp>
    </p:spTree>
    <p:extLst>
      <p:ext uri="{BB962C8B-B14F-4D97-AF65-F5344CB8AC3E}">
        <p14:creationId xmlns:p14="http://schemas.microsoft.com/office/powerpoint/2010/main" val="34800895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9AB1A6CB-81B6-ED92-9439-58A2CDD482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5111"/>
          <a:stretch/>
        </p:blipFill>
        <p:spPr>
          <a:xfrm>
            <a:off x="205200" y="1101600"/>
            <a:ext cx="11782185" cy="5270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AC60107-6E7A-8F5A-AD6C-B8A6202A0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784E3DB-B670-8656-48C4-66DE2B465FD4}"/>
              </a:ext>
            </a:extLst>
          </p:cNvPr>
          <p:cNvSpPr/>
          <p:nvPr/>
        </p:nvSpPr>
        <p:spPr>
          <a:xfrm>
            <a:off x="7127459" y="2209489"/>
            <a:ext cx="1118795" cy="344244"/>
          </a:xfrm>
          <a:prstGeom prst="accentCallout2">
            <a:avLst>
              <a:gd name="adj1" fmla="val 60544"/>
              <a:gd name="adj2" fmla="val -4159"/>
              <a:gd name="adj3" fmla="val 61919"/>
              <a:gd name="adj4" fmla="val -30121"/>
              <a:gd name="adj5" fmla="val 380413"/>
              <a:gd name="adj6" fmla="val -12148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DEA96AB2-E946-6DAD-C806-6FBAE07B94B6}"/>
              </a:ext>
            </a:extLst>
          </p:cNvPr>
          <p:cNvSpPr/>
          <p:nvPr/>
        </p:nvSpPr>
        <p:spPr>
          <a:xfrm>
            <a:off x="10038282" y="2247409"/>
            <a:ext cx="914400" cy="612648"/>
          </a:xfrm>
          <a:prstGeom prst="wedgeEllipseCallout">
            <a:avLst>
              <a:gd name="adj1" fmla="val -92191"/>
              <a:gd name="adj2" fmla="val 59772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D9</a:t>
            </a:r>
          </a:p>
        </p:txBody>
      </p:sp>
    </p:spTree>
    <p:extLst>
      <p:ext uri="{BB962C8B-B14F-4D97-AF65-F5344CB8AC3E}">
        <p14:creationId xmlns:p14="http://schemas.microsoft.com/office/powerpoint/2010/main" val="917567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Gráfico&#10;&#10;Descripción generada automáticamente con confianza baja">
            <a:extLst>
              <a:ext uri="{FF2B5EF4-FFF2-40B4-BE49-F238E27FC236}">
                <a16:creationId xmlns:a16="http://schemas.microsoft.com/office/drawing/2014/main" id="{23AEE202-34F7-63AE-2C57-604A1142EB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5111"/>
          <a:stretch/>
        </p:blipFill>
        <p:spPr>
          <a:xfrm>
            <a:off x="205200" y="1101600"/>
            <a:ext cx="11782188" cy="5270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B2954FC-31BC-C08B-C241-1F9552B5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8195C81-83BB-55CA-B1F5-55F06FE385CD}"/>
              </a:ext>
            </a:extLst>
          </p:cNvPr>
          <p:cNvSpPr/>
          <p:nvPr/>
        </p:nvSpPr>
        <p:spPr>
          <a:xfrm>
            <a:off x="7203268" y="2357760"/>
            <a:ext cx="1118795" cy="344244"/>
          </a:xfrm>
          <a:prstGeom prst="accentCallout2">
            <a:avLst>
              <a:gd name="adj1" fmla="val 59254"/>
              <a:gd name="adj2" fmla="val -4218"/>
              <a:gd name="adj3" fmla="val 63479"/>
              <a:gd name="adj4" fmla="val -30382"/>
              <a:gd name="adj5" fmla="val 352677"/>
              <a:gd name="adj6" fmla="val -11406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F11E64C7-314A-F962-21D7-A45F41EE7708}"/>
              </a:ext>
            </a:extLst>
          </p:cNvPr>
          <p:cNvSpPr/>
          <p:nvPr/>
        </p:nvSpPr>
        <p:spPr>
          <a:xfrm>
            <a:off x="10075989" y="2223558"/>
            <a:ext cx="914400" cy="612648"/>
          </a:xfrm>
          <a:prstGeom prst="wedgeEllipseCallout">
            <a:avLst>
              <a:gd name="adj1" fmla="val -80070"/>
              <a:gd name="adj2" fmla="val 60074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D10</a:t>
            </a:r>
          </a:p>
        </p:txBody>
      </p:sp>
    </p:spTree>
    <p:extLst>
      <p:ext uri="{BB962C8B-B14F-4D97-AF65-F5344CB8AC3E}">
        <p14:creationId xmlns:p14="http://schemas.microsoft.com/office/powerpoint/2010/main" val="1802370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Introducción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Construcción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Retos 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9833092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Gráfico&#10;&#10;Descripción generada automáticamente con confianza baja">
            <a:extLst>
              <a:ext uri="{FF2B5EF4-FFF2-40B4-BE49-F238E27FC236}">
                <a16:creationId xmlns:a16="http://schemas.microsoft.com/office/drawing/2014/main" id="{99B61D95-5D32-52FC-5C42-8FA72DD2E5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5111"/>
          <a:stretch/>
        </p:blipFill>
        <p:spPr>
          <a:xfrm>
            <a:off x="205200" y="1101600"/>
            <a:ext cx="11782188" cy="5270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5D786C6-F4BD-E1BE-A7DB-520A1DB41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C6D8317-9D00-D526-787A-19E8E2E857A5}"/>
              </a:ext>
            </a:extLst>
          </p:cNvPr>
          <p:cNvSpPr/>
          <p:nvPr/>
        </p:nvSpPr>
        <p:spPr>
          <a:xfrm>
            <a:off x="6185123" y="1794604"/>
            <a:ext cx="1284987" cy="344244"/>
          </a:xfrm>
          <a:prstGeom prst="accentCallout2">
            <a:avLst>
              <a:gd name="adj1" fmla="val 48601"/>
              <a:gd name="adj2" fmla="val 106961"/>
              <a:gd name="adj3" fmla="val 44647"/>
              <a:gd name="adj4" fmla="val 124559"/>
              <a:gd name="adj5" fmla="val 863058"/>
              <a:gd name="adj6" fmla="val 20340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33E48E3F-0315-9EEF-A7BF-198FD8099997}"/>
              </a:ext>
            </a:extLst>
          </p:cNvPr>
          <p:cNvSpPr/>
          <p:nvPr/>
        </p:nvSpPr>
        <p:spPr>
          <a:xfrm>
            <a:off x="10057135" y="1966726"/>
            <a:ext cx="914400" cy="612648"/>
          </a:xfrm>
          <a:prstGeom prst="wedgeEllipseCallout">
            <a:avLst>
              <a:gd name="adj1" fmla="val -90171"/>
              <a:gd name="adj2" fmla="val 24042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5V</a:t>
            </a:r>
          </a:p>
        </p:txBody>
      </p:sp>
    </p:spTree>
    <p:extLst>
      <p:ext uri="{BB962C8B-B14F-4D97-AF65-F5344CB8AC3E}">
        <p14:creationId xmlns:p14="http://schemas.microsoft.com/office/powerpoint/2010/main" val="584792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7A6FED3E-0370-33A4-C4F7-784EC7F23B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7630" y="593344"/>
            <a:ext cx="10476740" cy="588286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EBF1C98-56C0-D473-01A1-92BC191A6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FA179940-4656-6854-6282-CF4587007B49}"/>
              </a:ext>
            </a:extLst>
          </p:cNvPr>
          <p:cNvSpPr/>
          <p:nvPr/>
        </p:nvSpPr>
        <p:spPr>
          <a:xfrm>
            <a:off x="1828800" y="851187"/>
            <a:ext cx="1722008" cy="344244"/>
          </a:xfrm>
          <a:prstGeom prst="accentCallout2">
            <a:avLst>
              <a:gd name="adj1" fmla="val 48601"/>
              <a:gd name="adj2" fmla="val 106961"/>
              <a:gd name="adj3" fmla="val 48147"/>
              <a:gd name="adj4" fmla="val 118436"/>
              <a:gd name="adj5" fmla="val 248710"/>
              <a:gd name="adj6" fmla="val 26216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Motorreductor 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30170B80-3FBB-0C1A-B94D-08027A70C0E4}"/>
              </a:ext>
            </a:extLst>
          </p:cNvPr>
          <p:cNvSpPr/>
          <p:nvPr/>
        </p:nvSpPr>
        <p:spPr>
          <a:xfrm>
            <a:off x="8467917" y="461366"/>
            <a:ext cx="1068410" cy="612648"/>
          </a:xfrm>
          <a:prstGeom prst="wedgeEllipseCallout">
            <a:avLst>
              <a:gd name="adj1" fmla="val -330642"/>
              <a:gd name="adj2" fmla="val 353315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Out4</a:t>
            </a:r>
          </a:p>
        </p:txBody>
      </p:sp>
    </p:spTree>
    <p:extLst>
      <p:ext uri="{BB962C8B-B14F-4D97-AF65-F5344CB8AC3E}">
        <p14:creationId xmlns:p14="http://schemas.microsoft.com/office/powerpoint/2010/main" val="1057523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2457D529-7C4E-03EE-17D1-3CDAB91CDA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8433DC1-E906-AF13-63FA-47040E9CC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AC7D24B-9F56-5789-7FA3-60B39A93FDCB}"/>
              </a:ext>
            </a:extLst>
          </p:cNvPr>
          <p:cNvSpPr/>
          <p:nvPr/>
        </p:nvSpPr>
        <p:spPr>
          <a:xfrm>
            <a:off x="7933713" y="1911076"/>
            <a:ext cx="1068410" cy="344244"/>
          </a:xfrm>
          <a:prstGeom prst="accentCallout2">
            <a:avLst>
              <a:gd name="adj1" fmla="val 64699"/>
              <a:gd name="adj2" fmla="val -3695"/>
              <a:gd name="adj3" fmla="val 64528"/>
              <a:gd name="adj4" fmla="val -23197"/>
              <a:gd name="adj5" fmla="val 423747"/>
              <a:gd name="adj6" fmla="val -19362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22224D20-30E6-A489-5AC7-B3F981A45209}"/>
              </a:ext>
            </a:extLst>
          </p:cNvPr>
          <p:cNvSpPr/>
          <p:nvPr/>
        </p:nvSpPr>
        <p:spPr>
          <a:xfrm>
            <a:off x="8467917" y="461366"/>
            <a:ext cx="1068410" cy="612648"/>
          </a:xfrm>
          <a:prstGeom prst="wedgeEllipseCallout">
            <a:avLst>
              <a:gd name="adj1" fmla="val -331400"/>
              <a:gd name="adj2" fmla="val 38645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Out3</a:t>
            </a:r>
          </a:p>
        </p:txBody>
      </p:sp>
    </p:spTree>
    <p:extLst>
      <p:ext uri="{BB962C8B-B14F-4D97-AF65-F5344CB8AC3E}">
        <p14:creationId xmlns:p14="http://schemas.microsoft.com/office/powerpoint/2010/main" val="2568744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D140CA01-482D-CD7F-11A0-794D81C4DD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7EF52A8-F0D4-6480-8EDD-9077C137B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15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5443EF5-7100-CF3F-BCE4-F3143BF06B3A}"/>
              </a:ext>
            </a:extLst>
          </p:cNvPr>
          <p:cNvSpPr/>
          <p:nvPr/>
        </p:nvSpPr>
        <p:spPr>
          <a:xfrm>
            <a:off x="0" y="995469"/>
            <a:ext cx="1752224" cy="344244"/>
          </a:xfrm>
          <a:prstGeom prst="accentCallout2">
            <a:avLst>
              <a:gd name="adj1" fmla="val 48601"/>
              <a:gd name="adj2" fmla="val 106961"/>
              <a:gd name="adj3" fmla="val 45464"/>
              <a:gd name="adj4" fmla="val 126913"/>
              <a:gd name="adj5" fmla="val 621122"/>
              <a:gd name="adj6" fmla="val 18435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Motorreductor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0C46C252-39A6-47B4-BE56-CB588F8E7314}"/>
              </a:ext>
            </a:extLst>
          </p:cNvPr>
          <p:cNvSpPr/>
          <p:nvPr/>
        </p:nvSpPr>
        <p:spPr>
          <a:xfrm>
            <a:off x="5190932" y="42777"/>
            <a:ext cx="1068410" cy="612648"/>
          </a:xfrm>
          <a:prstGeom prst="wedgeEllipseCallout">
            <a:avLst>
              <a:gd name="adj1" fmla="val -177939"/>
              <a:gd name="adj2" fmla="val 419339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Out1</a:t>
            </a:r>
          </a:p>
        </p:txBody>
      </p:sp>
    </p:spTree>
    <p:extLst>
      <p:ext uri="{BB962C8B-B14F-4D97-AF65-F5344CB8AC3E}">
        <p14:creationId xmlns:p14="http://schemas.microsoft.com/office/powerpoint/2010/main" val="1864300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3644F64B-4057-88D3-7CBD-9988538F2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1529EAA-B172-0FF5-8F2C-5A0E2C95C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16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D5E6654-E31A-5E05-2324-603E38529C95}"/>
              </a:ext>
            </a:extLst>
          </p:cNvPr>
          <p:cNvSpPr/>
          <p:nvPr/>
        </p:nvSpPr>
        <p:spPr>
          <a:xfrm>
            <a:off x="731390" y="2241239"/>
            <a:ext cx="1552253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24584"/>
              <a:gd name="adj5" fmla="val 319527"/>
              <a:gd name="adj6" fmla="val 1797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42CFDD9F-EB3F-7D03-9A2B-BBD9D2B94D92}"/>
              </a:ext>
            </a:extLst>
          </p:cNvPr>
          <p:cNvSpPr/>
          <p:nvPr/>
        </p:nvSpPr>
        <p:spPr>
          <a:xfrm>
            <a:off x="5026342" y="381600"/>
            <a:ext cx="1068410" cy="612648"/>
          </a:xfrm>
          <a:prstGeom prst="wedgeEllipseCallout">
            <a:avLst>
              <a:gd name="adj1" fmla="val -170880"/>
              <a:gd name="adj2" fmla="val 41251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Out2</a:t>
            </a:r>
          </a:p>
        </p:txBody>
      </p:sp>
    </p:spTree>
    <p:extLst>
      <p:ext uri="{BB962C8B-B14F-4D97-AF65-F5344CB8AC3E}">
        <p14:creationId xmlns:p14="http://schemas.microsoft.com/office/powerpoint/2010/main" val="2467090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A9FAF23F-20BF-6DA0-0BBA-6630D10581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B6A077B-181C-4557-77DA-9071A4513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17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D884F36-1D2F-42EE-E5D9-F09B1FEE252A}"/>
              </a:ext>
            </a:extLst>
          </p:cNvPr>
          <p:cNvSpPr/>
          <p:nvPr/>
        </p:nvSpPr>
        <p:spPr>
          <a:xfrm>
            <a:off x="0" y="806825"/>
            <a:ext cx="1265382" cy="573443"/>
          </a:xfrm>
          <a:prstGeom prst="accentCallout2">
            <a:avLst>
              <a:gd name="adj1" fmla="val 48601"/>
              <a:gd name="adj2" fmla="val 111699"/>
              <a:gd name="adj3" fmla="val 48581"/>
              <a:gd name="adj4" fmla="val 127043"/>
              <a:gd name="adj5" fmla="val 216450"/>
              <a:gd name="adj6" fmla="val 16733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Sensor de Presencia</a:t>
            </a:r>
          </a:p>
        </p:txBody>
      </p:sp>
    </p:spTree>
    <p:extLst>
      <p:ext uri="{BB962C8B-B14F-4D97-AF65-F5344CB8AC3E}">
        <p14:creationId xmlns:p14="http://schemas.microsoft.com/office/powerpoint/2010/main" val="32457517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A03F35DF-1D7D-8CBA-A05F-593C796A4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4AC750B-E5EB-EDFA-3AEC-3D7581B06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18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04A5007-DB4F-21A6-7C67-1D49DBF90403}"/>
              </a:ext>
            </a:extLst>
          </p:cNvPr>
          <p:cNvSpPr/>
          <p:nvPr/>
        </p:nvSpPr>
        <p:spPr>
          <a:xfrm>
            <a:off x="-21894" y="1978966"/>
            <a:ext cx="1118795" cy="344244"/>
          </a:xfrm>
          <a:prstGeom prst="accentCallout2">
            <a:avLst>
              <a:gd name="adj1" fmla="val 43991"/>
              <a:gd name="adj2" fmla="val 108008"/>
              <a:gd name="adj3" fmla="val 42726"/>
              <a:gd name="adj4" fmla="val 128733"/>
              <a:gd name="adj5" fmla="val 453529"/>
              <a:gd name="adj6" fmla="val 16803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3141195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B2BB9A17-C28E-C6B3-FF1D-B6629B0F9B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EA23E4F-7700-03EC-BE2F-73D9328FC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19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B9026F2-C272-FBFC-D0F9-105CF4D099E4}"/>
              </a:ext>
            </a:extLst>
          </p:cNvPr>
          <p:cNvSpPr/>
          <p:nvPr/>
        </p:nvSpPr>
        <p:spPr>
          <a:xfrm>
            <a:off x="0" y="3190956"/>
            <a:ext cx="1118795" cy="344244"/>
          </a:xfrm>
          <a:prstGeom prst="accentCallout2">
            <a:avLst>
              <a:gd name="adj1" fmla="val 56345"/>
              <a:gd name="adj2" fmla="val 105157"/>
              <a:gd name="adj3" fmla="val 61257"/>
              <a:gd name="adj4" fmla="val 133485"/>
              <a:gd name="adj5" fmla="val 360369"/>
              <a:gd name="adj6" fmla="val 18573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71713A51-8AEC-FD8A-7566-35F088BA38AA}"/>
              </a:ext>
            </a:extLst>
          </p:cNvPr>
          <p:cNvSpPr/>
          <p:nvPr/>
        </p:nvSpPr>
        <p:spPr>
          <a:xfrm>
            <a:off x="8982199" y="2328217"/>
            <a:ext cx="914400" cy="612648"/>
          </a:xfrm>
          <a:prstGeom prst="wedgeEllipseCallout">
            <a:avLst>
              <a:gd name="adj1" fmla="val -90171"/>
              <a:gd name="adj2" fmla="val 240421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30629848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D75EA6A4-2282-B357-E0F3-055664B611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48D479B-5BF0-1780-32F2-BB10C12EA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20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22E9879-B627-0078-05DB-25E5E62C1AE5}"/>
              </a:ext>
            </a:extLst>
          </p:cNvPr>
          <p:cNvSpPr/>
          <p:nvPr/>
        </p:nvSpPr>
        <p:spPr>
          <a:xfrm>
            <a:off x="3463268" y="274875"/>
            <a:ext cx="1327929" cy="531950"/>
          </a:xfrm>
          <a:prstGeom prst="accentCallout2">
            <a:avLst>
              <a:gd name="adj1" fmla="val 55689"/>
              <a:gd name="adj2" fmla="val -2362"/>
              <a:gd name="adj3" fmla="val 56142"/>
              <a:gd name="adj4" fmla="val -18114"/>
              <a:gd name="adj5" fmla="val 371513"/>
              <a:gd name="adj6" fmla="val -18046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Sensor de Presencia </a:t>
            </a:r>
          </a:p>
        </p:txBody>
      </p:sp>
    </p:spTree>
    <p:extLst>
      <p:ext uri="{BB962C8B-B14F-4D97-AF65-F5344CB8AC3E}">
        <p14:creationId xmlns:p14="http://schemas.microsoft.com/office/powerpoint/2010/main" val="33754727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61C4994B-E3CB-5710-47E6-7757C8E487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8665ED7-AE70-A41C-CA00-F948E3F5B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21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13FD002-BBF6-5884-6BD3-88435EFD4004}"/>
              </a:ext>
            </a:extLst>
          </p:cNvPr>
          <p:cNvSpPr/>
          <p:nvPr/>
        </p:nvSpPr>
        <p:spPr>
          <a:xfrm>
            <a:off x="3921550" y="985354"/>
            <a:ext cx="1118795" cy="344244"/>
          </a:xfrm>
          <a:prstGeom prst="accentCallout2">
            <a:avLst>
              <a:gd name="adj1" fmla="val 56816"/>
              <a:gd name="adj2" fmla="val -4260"/>
              <a:gd name="adj3" fmla="val 59907"/>
              <a:gd name="adj4" fmla="val -18748"/>
              <a:gd name="adj5" fmla="val 744364"/>
              <a:gd name="adj6" fmla="val -25357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02878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381497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769CC49B-E583-3607-7E7A-B566BF6D95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2647F53-A4DD-F01D-98A3-17B977FF7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22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71F62CA-C074-62D5-5178-042F9ED23912}"/>
              </a:ext>
            </a:extLst>
          </p:cNvPr>
          <p:cNvSpPr/>
          <p:nvPr/>
        </p:nvSpPr>
        <p:spPr>
          <a:xfrm>
            <a:off x="2366128" y="6470979"/>
            <a:ext cx="1118795" cy="344244"/>
          </a:xfrm>
          <a:prstGeom prst="accentCallout2">
            <a:avLst>
              <a:gd name="adj1" fmla="val 57055"/>
              <a:gd name="adj2" fmla="val 106281"/>
              <a:gd name="adj3" fmla="val 55724"/>
              <a:gd name="adj4" fmla="val 125108"/>
              <a:gd name="adj5" fmla="val -467093"/>
              <a:gd name="adj6" fmla="val 25950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3559C25-8121-48D2-4B86-07B7B0CB21EF}"/>
              </a:ext>
            </a:extLst>
          </p:cNvPr>
          <p:cNvSpPr/>
          <p:nvPr/>
        </p:nvSpPr>
        <p:spPr>
          <a:xfrm>
            <a:off x="9182634" y="2273384"/>
            <a:ext cx="968031" cy="612648"/>
          </a:xfrm>
          <a:prstGeom prst="wedgeEllipseCallout">
            <a:avLst>
              <a:gd name="adj1" fmla="val -94258"/>
              <a:gd name="adj2" fmla="val 249322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A0</a:t>
            </a:r>
          </a:p>
        </p:txBody>
      </p:sp>
    </p:spTree>
    <p:extLst>
      <p:ext uri="{BB962C8B-B14F-4D97-AF65-F5344CB8AC3E}">
        <p14:creationId xmlns:p14="http://schemas.microsoft.com/office/powerpoint/2010/main" val="2460373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A7B509-05CC-F9B9-296E-744384E7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23</a:t>
            </a:r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6FE5B76B-47DE-CFA2-2407-D353C55FD0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6" name="Globo: línea doblada con barra de énfasis 5">
            <a:extLst>
              <a:ext uri="{FF2B5EF4-FFF2-40B4-BE49-F238E27FC236}">
                <a16:creationId xmlns:a16="http://schemas.microsoft.com/office/drawing/2014/main" id="{0507E12F-0F9E-E36E-588E-3BBD353BC230}"/>
              </a:ext>
            </a:extLst>
          </p:cNvPr>
          <p:cNvSpPr/>
          <p:nvPr/>
        </p:nvSpPr>
        <p:spPr>
          <a:xfrm>
            <a:off x="5535354" y="6476400"/>
            <a:ext cx="1118795" cy="344244"/>
          </a:xfrm>
          <a:prstGeom prst="accentCallout2">
            <a:avLst>
              <a:gd name="adj1" fmla="val 62532"/>
              <a:gd name="adj2" fmla="val -3255"/>
              <a:gd name="adj3" fmla="val 58463"/>
              <a:gd name="adj4" fmla="val -12234"/>
              <a:gd name="adj5" fmla="val -330173"/>
              <a:gd name="adj6" fmla="val -5646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20277904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E7FC4747-7AB0-AA1B-DDB8-71C052AF2C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39A99E-A989-ECCD-A26A-759C4BE9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24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026EF09-5494-6C07-67E3-C2FFC45B4855}"/>
              </a:ext>
            </a:extLst>
          </p:cNvPr>
          <p:cNvSpPr/>
          <p:nvPr/>
        </p:nvSpPr>
        <p:spPr>
          <a:xfrm>
            <a:off x="6733956" y="6470979"/>
            <a:ext cx="1398494" cy="344244"/>
          </a:xfrm>
          <a:prstGeom prst="accentCallout2">
            <a:avLst>
              <a:gd name="adj1" fmla="val 56816"/>
              <a:gd name="adj2" fmla="val -3586"/>
              <a:gd name="adj3" fmla="val 56363"/>
              <a:gd name="adj4" fmla="val -15111"/>
              <a:gd name="adj5" fmla="val -599124"/>
              <a:gd name="adj6" fmla="val -12882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 </a:t>
            </a:r>
          </a:p>
        </p:txBody>
      </p:sp>
    </p:spTree>
    <p:extLst>
      <p:ext uri="{BB962C8B-B14F-4D97-AF65-F5344CB8AC3E}">
        <p14:creationId xmlns:p14="http://schemas.microsoft.com/office/powerpoint/2010/main" val="16180034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51F487D8-685D-5895-248B-5A346425BF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3763"/>
          <a:stretch/>
        </p:blipFill>
        <p:spPr>
          <a:xfrm>
            <a:off x="856800" y="594000"/>
            <a:ext cx="10475904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39A99E-A989-ECCD-A26A-759C4BE9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25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026EF09-5494-6C07-67E3-C2FFC45B4855}"/>
              </a:ext>
            </a:extLst>
          </p:cNvPr>
          <p:cNvSpPr/>
          <p:nvPr/>
        </p:nvSpPr>
        <p:spPr>
          <a:xfrm>
            <a:off x="3943621" y="6476400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48147"/>
              <a:gd name="adj4" fmla="val 122399"/>
              <a:gd name="adj5" fmla="val -207532"/>
              <a:gd name="adj6" fmla="val 21967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31862A36-7C90-56AB-9394-85B02AD0EB10}"/>
              </a:ext>
            </a:extLst>
          </p:cNvPr>
          <p:cNvSpPr/>
          <p:nvPr/>
        </p:nvSpPr>
        <p:spPr>
          <a:xfrm>
            <a:off x="9182634" y="2273384"/>
            <a:ext cx="968031" cy="612648"/>
          </a:xfrm>
          <a:prstGeom prst="wedgeEllipseCallout">
            <a:avLst>
              <a:gd name="adj1" fmla="val -131263"/>
              <a:gd name="adj2" fmla="val 607839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D2</a:t>
            </a:r>
          </a:p>
        </p:txBody>
      </p:sp>
    </p:spTree>
    <p:extLst>
      <p:ext uri="{BB962C8B-B14F-4D97-AF65-F5344CB8AC3E}">
        <p14:creationId xmlns:p14="http://schemas.microsoft.com/office/powerpoint/2010/main" val="102790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8639E68-4F31-E455-090A-E9AEB4EC8A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856800" y="594000"/>
            <a:ext cx="10491216" cy="588383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39A99E-A989-ECCD-A26A-759C4BE9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26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88F3A7EA-513F-BCD2-EDFF-9A42FBE7D185}"/>
              </a:ext>
            </a:extLst>
          </p:cNvPr>
          <p:cNvSpPr/>
          <p:nvPr/>
        </p:nvSpPr>
        <p:spPr>
          <a:xfrm>
            <a:off x="3761999" y="81788"/>
            <a:ext cx="1832665" cy="725037"/>
          </a:xfrm>
          <a:prstGeom prst="accentCallout2">
            <a:avLst>
              <a:gd name="adj1" fmla="val 48601"/>
              <a:gd name="adj2" fmla="val 106961"/>
              <a:gd name="adj3" fmla="val 48141"/>
              <a:gd name="adj4" fmla="val 131139"/>
              <a:gd name="adj5" fmla="val 439746"/>
              <a:gd name="adj6" fmla="val 23307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Fuente de Alimentación  </a:t>
            </a:r>
          </a:p>
        </p:txBody>
      </p:sp>
    </p:spTree>
    <p:extLst>
      <p:ext uri="{BB962C8B-B14F-4D97-AF65-F5344CB8AC3E}">
        <p14:creationId xmlns:p14="http://schemas.microsoft.com/office/powerpoint/2010/main" val="10084229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FBAAB12-D9D6-4431-6007-E592ED358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 b="19"/>
          <a:stretch/>
        </p:blipFill>
        <p:spPr>
          <a:xfrm>
            <a:off x="856800" y="594000"/>
            <a:ext cx="10488665" cy="588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39A99E-A989-ECCD-A26A-759C4BE9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27</a:t>
            </a:r>
          </a:p>
        </p:txBody>
      </p:sp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1026EF09-5494-6C07-67E3-C2FFC45B4855}"/>
              </a:ext>
            </a:extLst>
          </p:cNvPr>
          <p:cNvSpPr/>
          <p:nvPr/>
        </p:nvSpPr>
        <p:spPr>
          <a:xfrm>
            <a:off x="3887061" y="496800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48147"/>
              <a:gd name="adj4" fmla="val 122399"/>
              <a:gd name="adj5" fmla="val 945338"/>
              <a:gd name="adj6" fmla="val 26955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</p:spTree>
    <p:extLst>
      <p:ext uri="{BB962C8B-B14F-4D97-AF65-F5344CB8AC3E}">
        <p14:creationId xmlns:p14="http://schemas.microsoft.com/office/powerpoint/2010/main" val="17844849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Arduino IDE, para abrir el programa. </a:t>
            </a:r>
          </a:p>
          <a:p>
            <a:endParaRPr lang="es-MX" dirty="0"/>
          </a:p>
        </p:txBody>
      </p:sp>
      <p:pic>
        <p:nvPicPr>
          <p:cNvPr id="5" name="Imagen 4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ACE9267A-67D1-18AC-F580-93C700F0D74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4222" y="2460210"/>
            <a:ext cx="2623556" cy="1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286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260" y="282694"/>
            <a:ext cx="11112000" cy="433743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s-MX" sz="2800" dirty="0"/>
              <a:t>Escribir arriba del “</a:t>
            </a:r>
            <a:r>
              <a:rPr lang="es-MX" sz="2800" dirty="0" err="1"/>
              <a:t>setup</a:t>
            </a:r>
            <a:r>
              <a:rPr lang="es-MX" sz="28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F1C491F-D809-688A-5986-E1003D12132C}"/>
              </a:ext>
            </a:extLst>
          </p:cNvPr>
          <p:cNvSpPr txBox="1"/>
          <p:nvPr/>
        </p:nvSpPr>
        <p:spPr>
          <a:xfrm>
            <a:off x="388260" y="942995"/>
            <a:ext cx="1190567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s_izq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A0;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creamos una variable para el sensor </a:t>
            </a:r>
            <a:r>
              <a:rPr lang="es-ES" sz="18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izq</a:t>
            </a:r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s_der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A1;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creamos una variable para el sensor </a:t>
            </a:r>
            <a:r>
              <a:rPr lang="es-ES" sz="18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der</a:t>
            </a:r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IN1=4;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Creamos una variable para controlar sentido giro motor izquierdo</a:t>
            </a: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IN2=5;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// Creamos una variable para controlar sentido giro motor izquierdo</a:t>
            </a: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ENA=3;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Creamos una variable para controlar velocidad del motor izquierdo</a:t>
            </a:r>
          </a:p>
          <a:p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IN3=8;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Creamos una variable para controlar sentido giro motor derecho</a:t>
            </a: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IN4=9;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Creamos una variable para controlar sentido giro motor derecho</a:t>
            </a: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ENB=10;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Creamos una variable para controlar velocidad motor derecho</a:t>
            </a:r>
          </a:p>
          <a:p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val_s_izq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creamos una variable para la lectura </a:t>
            </a:r>
            <a:r>
              <a:rPr lang="es-ES" sz="18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izq</a:t>
            </a:r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val_s_der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creamos una variable para la lectura </a:t>
            </a:r>
            <a:r>
              <a:rPr lang="es-ES" sz="18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der</a:t>
            </a:r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boton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2;    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//Creamos una variable para el botón</a:t>
            </a: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inicio= 0;   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//Estado de la salida al arrancar </a:t>
            </a:r>
            <a:r>
              <a:rPr lang="es-ES" sz="18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arduino</a:t>
            </a:r>
            <a:endParaRPr lang="es-ES" sz="18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estadoAC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=0; 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//Estado actual del botón</a:t>
            </a:r>
          </a:p>
          <a:p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8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estadoAN</a:t>
            </a:r>
            <a:r>
              <a:rPr lang="es-ES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=0;  </a:t>
            </a:r>
            <a:r>
              <a:rPr lang="es-E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//Variable para guardar el estado anterior del botón</a:t>
            </a:r>
          </a:p>
          <a:p>
            <a:r>
              <a:rPr lang="es-MX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MX" sz="3600" dirty="0">
              <a:effectLst/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3736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424097"/>
            <a:ext cx="11112000" cy="540488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800" dirty="0"/>
              <a:t>Escribir en el “</a:t>
            </a:r>
            <a:r>
              <a:rPr lang="es-MX" sz="2800" dirty="0" err="1"/>
              <a:t>setup</a:t>
            </a:r>
            <a:r>
              <a:rPr lang="es-MX" sz="28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A31BD0A-7EC5-D4CB-16AB-1B908E0E16FA}"/>
              </a:ext>
            </a:extLst>
          </p:cNvPr>
          <p:cNvSpPr txBox="1"/>
          <p:nvPr/>
        </p:nvSpPr>
        <p:spPr>
          <a:xfrm>
            <a:off x="540000" y="1305341"/>
            <a:ext cx="60944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 err="1"/>
              <a:t>void</a:t>
            </a:r>
            <a:r>
              <a:rPr lang="es-MX" b="1" dirty="0"/>
              <a:t> </a:t>
            </a:r>
            <a:r>
              <a:rPr lang="es-MX" b="1" dirty="0" err="1"/>
              <a:t>setup</a:t>
            </a:r>
            <a:r>
              <a:rPr lang="es-MX" b="1" dirty="0"/>
              <a:t>() {</a:t>
            </a:r>
          </a:p>
          <a:p>
            <a:r>
              <a:rPr lang="es-MX" b="1" dirty="0" err="1"/>
              <a:t>Serial.begin</a:t>
            </a:r>
            <a:r>
              <a:rPr lang="es-MX" b="1" dirty="0"/>
              <a:t>(9600); </a:t>
            </a:r>
            <a:r>
              <a:rPr lang="es-MX" dirty="0"/>
              <a:t>// inicializamos el puerto serie</a:t>
            </a:r>
          </a:p>
          <a:p>
            <a:endParaRPr lang="es-MX" dirty="0"/>
          </a:p>
          <a:p>
            <a:r>
              <a:rPr lang="es-MX" dirty="0"/>
              <a:t> // Se declaran todos los pines como salida o entrada</a:t>
            </a:r>
          </a:p>
          <a:p>
            <a:r>
              <a:rPr lang="es-MX" dirty="0"/>
              <a:t> // Pin del botón se declara como entrada</a:t>
            </a:r>
          </a:p>
          <a:p>
            <a:r>
              <a:rPr lang="es-MX" dirty="0"/>
              <a:t>  </a:t>
            </a:r>
            <a:r>
              <a:rPr lang="es-MX" b="1" dirty="0" err="1"/>
              <a:t>pinMode</a:t>
            </a:r>
            <a:r>
              <a:rPr lang="es-MX" b="1" dirty="0"/>
              <a:t>(</a:t>
            </a:r>
            <a:r>
              <a:rPr lang="es-MX" b="1" dirty="0" err="1"/>
              <a:t>boton</a:t>
            </a:r>
            <a:r>
              <a:rPr lang="es-MX" b="1" dirty="0"/>
              <a:t>, INPUT);</a:t>
            </a:r>
          </a:p>
          <a:p>
            <a:r>
              <a:rPr lang="es-MX" dirty="0"/>
              <a:t> // Pines asociados a los motores</a:t>
            </a:r>
          </a:p>
          <a:p>
            <a:r>
              <a:rPr lang="es-MX" dirty="0"/>
              <a:t>  </a:t>
            </a:r>
            <a:r>
              <a:rPr lang="es-MX" b="1" dirty="0" err="1"/>
              <a:t>pinMode</a:t>
            </a:r>
            <a:r>
              <a:rPr lang="es-MX" b="1" dirty="0"/>
              <a:t>(IN1, OUTPUT);</a:t>
            </a:r>
          </a:p>
          <a:p>
            <a:r>
              <a:rPr lang="es-MX" b="1" dirty="0"/>
              <a:t>  </a:t>
            </a:r>
            <a:r>
              <a:rPr lang="es-MX" b="1" dirty="0" err="1"/>
              <a:t>pinMode</a:t>
            </a:r>
            <a:r>
              <a:rPr lang="es-MX" b="1" dirty="0"/>
              <a:t>(IN2, OUTPUT);</a:t>
            </a:r>
          </a:p>
          <a:p>
            <a:r>
              <a:rPr lang="es-MX" b="1" dirty="0"/>
              <a:t>  </a:t>
            </a:r>
            <a:r>
              <a:rPr lang="es-MX" b="1" dirty="0" err="1"/>
              <a:t>pinMode</a:t>
            </a:r>
            <a:r>
              <a:rPr lang="es-MX" b="1" dirty="0"/>
              <a:t>(ENA, OUTPUT);</a:t>
            </a:r>
          </a:p>
          <a:p>
            <a:r>
              <a:rPr lang="es-MX" dirty="0"/>
              <a:t>  </a:t>
            </a:r>
          </a:p>
          <a:p>
            <a:r>
              <a:rPr lang="es-MX" dirty="0"/>
              <a:t>  </a:t>
            </a:r>
            <a:r>
              <a:rPr lang="es-MX" b="1" dirty="0" err="1"/>
              <a:t>pinMode</a:t>
            </a:r>
            <a:r>
              <a:rPr lang="es-MX" b="1" dirty="0"/>
              <a:t>(IN3, OUTPUT);</a:t>
            </a:r>
          </a:p>
          <a:p>
            <a:r>
              <a:rPr lang="es-MX" b="1" dirty="0"/>
              <a:t>  </a:t>
            </a:r>
            <a:r>
              <a:rPr lang="es-MX" b="1" dirty="0" err="1"/>
              <a:t>pinMode</a:t>
            </a:r>
            <a:r>
              <a:rPr lang="es-MX" b="1" dirty="0"/>
              <a:t>(IN4, OUTPUT);</a:t>
            </a:r>
          </a:p>
          <a:p>
            <a:r>
              <a:rPr lang="es-MX" b="1" dirty="0"/>
              <a:t>  </a:t>
            </a:r>
            <a:r>
              <a:rPr lang="es-MX" b="1" dirty="0" err="1"/>
              <a:t>pinMode</a:t>
            </a:r>
            <a:r>
              <a:rPr lang="es-MX" b="1" dirty="0"/>
              <a:t>(ENB, OUTPUT);</a:t>
            </a:r>
          </a:p>
          <a:p>
            <a:r>
              <a:rPr lang="es-MX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819166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330506"/>
            <a:ext cx="11112000" cy="5987493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800" dirty="0"/>
              <a:t>Escribir en el “</a:t>
            </a:r>
            <a:r>
              <a:rPr lang="es-MX" sz="2800" dirty="0" err="1"/>
              <a:t>loop</a:t>
            </a:r>
            <a:r>
              <a:rPr lang="es-MX" sz="2800" dirty="0"/>
              <a:t>” el siguiente código.</a:t>
            </a:r>
          </a:p>
          <a:p>
            <a:endParaRPr lang="es-MX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19BB645-7C80-5F6E-46CF-039072E17592}"/>
              </a:ext>
            </a:extLst>
          </p:cNvPr>
          <p:cNvSpPr txBox="1"/>
          <p:nvPr/>
        </p:nvSpPr>
        <p:spPr>
          <a:xfrm>
            <a:off x="445416" y="889843"/>
            <a:ext cx="949986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 err="1"/>
              <a:t>void</a:t>
            </a:r>
            <a:r>
              <a:rPr lang="es-MX" b="1" dirty="0"/>
              <a:t> </a:t>
            </a:r>
            <a:r>
              <a:rPr lang="es-MX" b="1" dirty="0" err="1"/>
              <a:t>loop</a:t>
            </a:r>
            <a:r>
              <a:rPr lang="es-MX" b="1" dirty="0"/>
              <a:t>() {</a:t>
            </a:r>
          </a:p>
          <a:p>
            <a:endParaRPr lang="es-MX" dirty="0"/>
          </a:p>
          <a:p>
            <a:r>
              <a:rPr lang="es-MX" b="1" dirty="0" err="1"/>
              <a:t>val_s_izq</a:t>
            </a:r>
            <a:r>
              <a:rPr lang="es-MX" b="1" dirty="0"/>
              <a:t> = </a:t>
            </a:r>
            <a:r>
              <a:rPr lang="es-MX" b="1" dirty="0" err="1"/>
              <a:t>analogRead</a:t>
            </a:r>
            <a:r>
              <a:rPr lang="es-MX" b="1" dirty="0"/>
              <a:t>(</a:t>
            </a:r>
            <a:r>
              <a:rPr lang="es-MX" b="1" dirty="0" err="1"/>
              <a:t>s_izq</a:t>
            </a:r>
            <a:r>
              <a:rPr lang="es-MX" b="1" dirty="0"/>
              <a:t>); </a:t>
            </a:r>
            <a:r>
              <a:rPr lang="es-MX" dirty="0"/>
              <a:t>// guardamos la lectura del sensor </a:t>
            </a:r>
            <a:r>
              <a:rPr lang="es-MX" dirty="0" err="1"/>
              <a:t>izq</a:t>
            </a:r>
            <a:endParaRPr lang="es-MX" dirty="0"/>
          </a:p>
          <a:p>
            <a:r>
              <a:rPr lang="es-MX" b="1" dirty="0" err="1"/>
              <a:t>val_s_der</a:t>
            </a:r>
            <a:r>
              <a:rPr lang="es-MX" b="1" dirty="0"/>
              <a:t> = </a:t>
            </a:r>
            <a:r>
              <a:rPr lang="es-MX" b="1" dirty="0" err="1"/>
              <a:t>analogRead</a:t>
            </a:r>
            <a:r>
              <a:rPr lang="es-MX" b="1" dirty="0"/>
              <a:t>(</a:t>
            </a:r>
            <a:r>
              <a:rPr lang="es-MX" b="1" dirty="0" err="1"/>
              <a:t>s_der</a:t>
            </a:r>
            <a:r>
              <a:rPr lang="es-MX" b="1" dirty="0"/>
              <a:t>); </a:t>
            </a:r>
            <a:r>
              <a:rPr lang="es-MX" dirty="0"/>
              <a:t>// guardamos la lectura del sensor </a:t>
            </a:r>
            <a:r>
              <a:rPr lang="es-MX" dirty="0" err="1"/>
              <a:t>der</a:t>
            </a:r>
            <a:endParaRPr lang="es-MX" dirty="0"/>
          </a:p>
          <a:p>
            <a:r>
              <a:rPr lang="es-MX" b="1" dirty="0" err="1"/>
              <a:t>Serial.print</a:t>
            </a:r>
            <a:r>
              <a:rPr lang="es-MX" b="1" dirty="0"/>
              <a:t>("Sensor izquierdo: "); </a:t>
            </a:r>
            <a:r>
              <a:rPr lang="es-MX" dirty="0"/>
              <a:t>// imprimimos en el puerto serie los caracteres</a:t>
            </a:r>
          </a:p>
          <a:p>
            <a:r>
              <a:rPr lang="es-MX" b="1" dirty="0" err="1"/>
              <a:t>Serial.println</a:t>
            </a:r>
            <a:r>
              <a:rPr lang="es-MX" b="1" dirty="0"/>
              <a:t>(</a:t>
            </a:r>
            <a:r>
              <a:rPr lang="es-MX" b="1" dirty="0" err="1"/>
              <a:t>val_s_izq</a:t>
            </a:r>
            <a:r>
              <a:rPr lang="es-MX" b="1" dirty="0"/>
              <a:t>); </a:t>
            </a:r>
            <a:r>
              <a:rPr lang="es-MX" dirty="0"/>
              <a:t>// imprimimos en el puerto serie el valor </a:t>
            </a:r>
            <a:r>
              <a:rPr lang="es-MX" dirty="0" err="1"/>
              <a:t>izq</a:t>
            </a:r>
            <a:endParaRPr lang="es-MX" dirty="0"/>
          </a:p>
          <a:p>
            <a:r>
              <a:rPr lang="es-MX" b="1" dirty="0" err="1"/>
              <a:t>Serial.print</a:t>
            </a:r>
            <a:r>
              <a:rPr lang="es-MX" b="1" dirty="0"/>
              <a:t>("Sensor derecho: "); </a:t>
            </a:r>
            <a:r>
              <a:rPr lang="es-MX" dirty="0"/>
              <a:t>// imprimimos en el puerto serie los caracteres</a:t>
            </a:r>
          </a:p>
          <a:p>
            <a:r>
              <a:rPr lang="es-MX" b="1" dirty="0" err="1"/>
              <a:t>Serial.println</a:t>
            </a:r>
            <a:r>
              <a:rPr lang="es-MX" b="1" dirty="0"/>
              <a:t>(</a:t>
            </a:r>
            <a:r>
              <a:rPr lang="es-MX" b="1" dirty="0" err="1"/>
              <a:t>val_s_der</a:t>
            </a:r>
            <a:r>
              <a:rPr lang="es-MX" b="1" dirty="0"/>
              <a:t>); </a:t>
            </a:r>
            <a:r>
              <a:rPr lang="es-MX" dirty="0"/>
              <a:t>// imprimimos en el puerto serie el valor </a:t>
            </a:r>
            <a:r>
              <a:rPr lang="es-MX" dirty="0" err="1"/>
              <a:t>der</a:t>
            </a:r>
            <a:endParaRPr lang="es-MX" dirty="0"/>
          </a:p>
          <a:p>
            <a:endParaRPr lang="es-MX" dirty="0"/>
          </a:p>
          <a:p>
            <a:endParaRPr lang="es-MX" dirty="0"/>
          </a:p>
          <a:p>
            <a:r>
              <a:rPr lang="es-MX" b="1" dirty="0" err="1"/>
              <a:t>estadoAC</a:t>
            </a:r>
            <a:r>
              <a:rPr lang="es-MX" b="1" dirty="0"/>
              <a:t> = </a:t>
            </a:r>
            <a:r>
              <a:rPr lang="es-MX" b="1" dirty="0" err="1"/>
              <a:t>digitalRead</a:t>
            </a:r>
            <a:r>
              <a:rPr lang="es-MX" b="1" dirty="0"/>
              <a:t> (</a:t>
            </a:r>
            <a:r>
              <a:rPr lang="es-MX" b="1" dirty="0" err="1"/>
              <a:t>boton</a:t>
            </a:r>
            <a:r>
              <a:rPr lang="es-MX" b="1" dirty="0"/>
              <a:t>); </a:t>
            </a:r>
            <a:r>
              <a:rPr lang="es-MX" dirty="0"/>
              <a:t>//Actualizamos el valor de la variable</a:t>
            </a:r>
          </a:p>
          <a:p>
            <a:r>
              <a:rPr lang="es-MX" b="1" dirty="0" err="1"/>
              <a:t>if</a:t>
            </a:r>
            <a:r>
              <a:rPr lang="es-MX" b="1" dirty="0"/>
              <a:t> (</a:t>
            </a:r>
            <a:r>
              <a:rPr lang="es-MX" b="1" dirty="0" err="1"/>
              <a:t>estadoAC</a:t>
            </a:r>
            <a:r>
              <a:rPr lang="es-MX" b="1" dirty="0"/>
              <a:t> &amp;&amp; </a:t>
            </a:r>
            <a:r>
              <a:rPr lang="es-MX" b="1" dirty="0" err="1"/>
              <a:t>estadoAN</a:t>
            </a:r>
            <a:r>
              <a:rPr lang="es-MX" b="1" dirty="0"/>
              <a:t> ==0)</a:t>
            </a:r>
          </a:p>
          <a:p>
            <a:r>
              <a:rPr lang="es-MX" b="1" dirty="0"/>
              <a:t>{</a:t>
            </a:r>
          </a:p>
          <a:p>
            <a:r>
              <a:rPr lang="es-MX" b="1" dirty="0"/>
              <a:t>  inicio = 1 - inicio; </a:t>
            </a:r>
            <a:r>
              <a:rPr lang="es-MX" dirty="0"/>
              <a:t>//Asignamos el estado contrario</a:t>
            </a:r>
          </a:p>
          <a:p>
            <a:r>
              <a:rPr lang="es-MX" dirty="0"/>
              <a:t>  </a:t>
            </a:r>
            <a:r>
              <a:rPr lang="es-MX" b="1" dirty="0" err="1"/>
              <a:t>delay</a:t>
            </a:r>
            <a:r>
              <a:rPr lang="es-MX" b="1" dirty="0"/>
              <a:t>(100);          </a:t>
            </a:r>
            <a:r>
              <a:rPr lang="es-MX" dirty="0"/>
              <a:t>//Esperamos 0.1 segundos</a:t>
            </a:r>
          </a:p>
          <a:p>
            <a:r>
              <a:rPr lang="es-MX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37308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536895"/>
            <a:ext cx="2819932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Construir un carro seguidor de línea utilizando dos sensores de presencia y dos motorreductores.</a:t>
            </a:r>
          </a:p>
          <a:p>
            <a:endParaRPr lang="es-MX" dirty="0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BE036E2C-5AFD-8A26-22CC-DEB1A85A1A6C}"/>
              </a:ext>
            </a:extLst>
          </p:cNvPr>
          <p:cNvGrpSpPr/>
          <p:nvPr/>
        </p:nvGrpSpPr>
        <p:grpSpPr>
          <a:xfrm>
            <a:off x="3459296" y="1122181"/>
            <a:ext cx="9128558" cy="4613638"/>
            <a:chOff x="228777" y="1269267"/>
            <a:chExt cx="10280679" cy="5133510"/>
          </a:xfrm>
        </p:grpSpPr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B8B8DA22-61B8-7C81-51C5-4FFB8B5EA07C}"/>
                </a:ext>
              </a:extLst>
            </p:cNvPr>
            <p:cNvSpPr txBox="1"/>
            <p:nvPr/>
          </p:nvSpPr>
          <p:spPr>
            <a:xfrm>
              <a:off x="7255999" y="5065513"/>
              <a:ext cx="32534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2800" dirty="0">
                  <a:solidFill>
                    <a:schemeClr val="accent5"/>
                  </a:solidFill>
                  <a:latin typeface="Arial Rounded MT Bold" panose="020F0704030504030204" pitchFamily="34" charset="0"/>
                </a:rPr>
                <a:t>Meta </a:t>
              </a:r>
            </a:p>
          </p:txBody>
        </p:sp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AB5F8288-275A-B8E6-B87A-EB77B5EDD0EA}"/>
                </a:ext>
              </a:extLst>
            </p:cNvPr>
            <p:cNvGrpSpPr/>
            <p:nvPr/>
          </p:nvGrpSpPr>
          <p:grpSpPr>
            <a:xfrm>
              <a:off x="228777" y="1269267"/>
              <a:ext cx="9426952" cy="5133510"/>
              <a:chOff x="228776" y="1002777"/>
              <a:chExt cx="9572047" cy="5400000"/>
            </a:xfrm>
          </p:grpSpPr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44978DDC-FE42-669F-0C8A-40F7B081C8BA}"/>
                  </a:ext>
                </a:extLst>
              </p:cNvPr>
              <p:cNvSpPr/>
              <p:nvPr/>
            </p:nvSpPr>
            <p:spPr>
              <a:xfrm>
                <a:off x="450761" y="1002777"/>
                <a:ext cx="9350062" cy="5400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4A81D730-3260-E3D0-CE67-4E5142CF85D3}"/>
                  </a:ext>
                </a:extLst>
              </p:cNvPr>
              <p:cNvSpPr txBox="1"/>
              <p:nvPr/>
            </p:nvSpPr>
            <p:spPr>
              <a:xfrm>
                <a:off x="228776" y="5065513"/>
                <a:ext cx="325345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MX" sz="2800" dirty="0">
                    <a:solidFill>
                      <a:schemeClr val="accent5"/>
                    </a:solidFill>
                    <a:latin typeface="Arial Rounded MT Bold" panose="020F0704030504030204" pitchFamily="34" charset="0"/>
                  </a:rPr>
                  <a:t>Inicio </a:t>
                </a:r>
              </a:p>
            </p:txBody>
          </p:sp>
          <p:sp>
            <p:nvSpPr>
              <p:cNvPr id="14" name="Forma libre 29">
                <a:extLst>
                  <a:ext uri="{FF2B5EF4-FFF2-40B4-BE49-F238E27FC236}">
                    <a16:creationId xmlns:a16="http://schemas.microsoft.com/office/drawing/2014/main" id="{21C40214-68F3-71B2-D469-8F60B92B6758}"/>
                  </a:ext>
                </a:extLst>
              </p:cNvPr>
              <p:cNvSpPr/>
              <p:nvPr/>
            </p:nvSpPr>
            <p:spPr>
              <a:xfrm>
                <a:off x="2189409" y="2398210"/>
                <a:ext cx="6800045" cy="2376479"/>
              </a:xfrm>
              <a:custGeom>
                <a:avLst/>
                <a:gdLst>
                  <a:gd name="connsiteX0" fmla="*/ 0 w 6800045"/>
                  <a:gd name="connsiteY0" fmla="*/ 860146 h 2376479"/>
                  <a:gd name="connsiteX1" fmla="*/ 1725769 w 6800045"/>
                  <a:gd name="connsiteY1" fmla="*/ 860146 h 2376479"/>
                  <a:gd name="connsiteX2" fmla="*/ 2768958 w 6800045"/>
                  <a:gd name="connsiteY2" fmla="*/ 2366974 h 2376479"/>
                  <a:gd name="connsiteX3" fmla="*/ 4262907 w 6800045"/>
                  <a:gd name="connsiteY3" fmla="*/ 35898 h 2376479"/>
                  <a:gd name="connsiteX4" fmla="*/ 5486400 w 6800045"/>
                  <a:gd name="connsiteY4" fmla="*/ 950298 h 2376479"/>
                  <a:gd name="connsiteX5" fmla="*/ 6800045 w 6800045"/>
                  <a:gd name="connsiteY5" fmla="*/ 937419 h 2376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00045" h="2376479">
                    <a:moveTo>
                      <a:pt x="0" y="860146"/>
                    </a:moveTo>
                    <a:cubicBezTo>
                      <a:pt x="632138" y="734577"/>
                      <a:pt x="1264276" y="609008"/>
                      <a:pt x="1725769" y="860146"/>
                    </a:cubicBezTo>
                    <a:cubicBezTo>
                      <a:pt x="2187262" y="1111284"/>
                      <a:pt x="2346102" y="2504349"/>
                      <a:pt x="2768958" y="2366974"/>
                    </a:cubicBezTo>
                    <a:cubicBezTo>
                      <a:pt x="3191814" y="2229599"/>
                      <a:pt x="3810000" y="272011"/>
                      <a:pt x="4262907" y="35898"/>
                    </a:cubicBezTo>
                    <a:cubicBezTo>
                      <a:pt x="4715814" y="-200215"/>
                      <a:pt x="5063544" y="800044"/>
                      <a:pt x="5486400" y="950298"/>
                    </a:cubicBezTo>
                    <a:cubicBezTo>
                      <a:pt x="5909256" y="1100552"/>
                      <a:pt x="6510270" y="926687"/>
                      <a:pt x="6800045" y="937419"/>
                    </a:cubicBezTo>
                  </a:path>
                </a:pathLst>
              </a:cu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pic>
            <p:nvPicPr>
              <p:cNvPr id="15" name="Imagen 14">
                <a:extLst>
                  <a:ext uri="{FF2B5EF4-FFF2-40B4-BE49-F238E27FC236}">
                    <a16:creationId xmlns:a16="http://schemas.microsoft.com/office/drawing/2014/main" id="{2C66E099-7570-C094-7791-91E79A50BA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2265" y="2649841"/>
                <a:ext cx="2286481" cy="1260000"/>
              </a:xfrm>
              <a:prstGeom prst="rect">
                <a:avLst/>
              </a:prstGeom>
            </p:spPr>
          </p:pic>
          <p:cxnSp>
            <p:nvCxnSpPr>
              <p:cNvPr id="16" name="Conector recto 15">
                <a:extLst>
                  <a:ext uri="{FF2B5EF4-FFF2-40B4-BE49-F238E27FC236}">
                    <a16:creationId xmlns:a16="http://schemas.microsoft.com/office/drawing/2014/main" id="{BDA7A9A1-77B7-1D94-7D69-C699E3A561E6}"/>
                  </a:ext>
                </a:extLst>
              </p:cNvPr>
              <p:cNvCxnSpPr/>
              <p:nvPr/>
            </p:nvCxnSpPr>
            <p:spPr>
              <a:xfrm>
                <a:off x="1086807" y="2032201"/>
                <a:ext cx="0" cy="25200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ángulo 16">
                <a:extLst>
                  <a:ext uri="{FF2B5EF4-FFF2-40B4-BE49-F238E27FC236}">
                    <a16:creationId xmlns:a16="http://schemas.microsoft.com/office/drawing/2014/main" id="{C085E2CA-5C65-74CA-152D-8AC10554069A}"/>
                  </a:ext>
                </a:extLst>
              </p:cNvPr>
              <p:cNvSpPr/>
              <p:nvPr/>
            </p:nvSpPr>
            <p:spPr>
              <a:xfrm>
                <a:off x="8720728" y="2032201"/>
                <a:ext cx="324000" cy="2520000"/>
              </a:xfrm>
              <a:prstGeom prst="rect">
                <a:avLst/>
              </a:prstGeom>
              <a:pattFill prst="lgCheck">
                <a:fgClr>
                  <a:schemeClr val="tx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pic>
            <p:nvPicPr>
              <p:cNvPr id="18" name="Gráfico 3" descr="Cronómetro">
                <a:extLst>
                  <a:ext uri="{FF2B5EF4-FFF2-40B4-BE49-F238E27FC236}">
                    <a16:creationId xmlns:a16="http://schemas.microsoft.com/office/drawing/2014/main" id="{C9C3AC57-F2D1-44F3-288F-7DE84923E0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288622" y="5372395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19" name="Conector recto de flecha 18">
                <a:extLst>
                  <a:ext uri="{FF2B5EF4-FFF2-40B4-BE49-F238E27FC236}">
                    <a16:creationId xmlns:a16="http://schemas.microsoft.com/office/drawing/2014/main" id="{D2B8E031-5A47-DD07-9210-0DE245FD78C7}"/>
                  </a:ext>
                </a:extLst>
              </p:cNvPr>
              <p:cNvCxnSpPr/>
              <p:nvPr/>
            </p:nvCxnSpPr>
            <p:spPr>
              <a:xfrm flipV="1">
                <a:off x="2682449" y="2829931"/>
                <a:ext cx="360000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recto de flecha 19">
                <a:extLst>
                  <a:ext uri="{FF2B5EF4-FFF2-40B4-BE49-F238E27FC236}">
                    <a16:creationId xmlns:a16="http://schemas.microsoft.com/office/drawing/2014/main" id="{05485FDD-D34E-2E73-7564-F0B796E41BEE}"/>
                  </a:ext>
                </a:extLst>
              </p:cNvPr>
              <p:cNvCxnSpPr/>
              <p:nvPr/>
            </p:nvCxnSpPr>
            <p:spPr>
              <a:xfrm flipV="1">
                <a:off x="2682449" y="3689898"/>
                <a:ext cx="360000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7113DA72-87C9-23BE-37EA-610EC168E992}"/>
                  </a:ext>
                </a:extLst>
              </p:cNvPr>
              <p:cNvSpPr txBox="1"/>
              <p:nvPr/>
            </p:nvSpPr>
            <p:spPr>
              <a:xfrm>
                <a:off x="4102782" y="5414096"/>
                <a:ext cx="32534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MX" sz="2400" dirty="0">
                    <a:latin typeface="Arial Rounded MT Bold" panose="020F0704030504030204" pitchFamily="34" charset="0"/>
                  </a:rPr>
                  <a:t>Recorrido en menor tiempo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28108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82AF482A-0261-21DC-3CA4-C85CB56F6CFB}"/>
              </a:ext>
            </a:extLst>
          </p:cNvPr>
          <p:cNvSpPr txBox="1"/>
          <p:nvPr/>
        </p:nvSpPr>
        <p:spPr>
          <a:xfrm>
            <a:off x="435989" y="419422"/>
            <a:ext cx="1027286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 err="1"/>
              <a:t>else</a:t>
            </a:r>
            <a:r>
              <a:rPr lang="es-MX" b="1" dirty="0"/>
              <a:t> </a:t>
            </a:r>
            <a:r>
              <a:rPr lang="es-MX" b="1" dirty="0" err="1"/>
              <a:t>if</a:t>
            </a:r>
            <a:r>
              <a:rPr lang="es-MX" b="1" dirty="0"/>
              <a:t>((inicio)== 1 and </a:t>
            </a:r>
            <a:r>
              <a:rPr lang="es-MX" b="1" dirty="0" err="1"/>
              <a:t>val_s_izq</a:t>
            </a:r>
            <a:r>
              <a:rPr lang="es-MX" b="1" dirty="0"/>
              <a:t> &lt; 300 &amp;&amp; </a:t>
            </a:r>
            <a:r>
              <a:rPr lang="es-MX" b="1" dirty="0" err="1"/>
              <a:t>val_s_der</a:t>
            </a:r>
            <a:r>
              <a:rPr lang="es-MX" b="1" dirty="0"/>
              <a:t> &lt; 300){ </a:t>
            </a:r>
            <a:r>
              <a:rPr lang="es-MX" dirty="0"/>
              <a:t>// si la condición se cumple</a:t>
            </a:r>
          </a:p>
          <a:p>
            <a:endParaRPr lang="es-MX" dirty="0"/>
          </a:p>
          <a:p>
            <a:r>
              <a:rPr lang="es-MX" dirty="0"/>
              <a:t>// Motor izquierdo se activa</a:t>
            </a:r>
          </a:p>
          <a:p>
            <a:r>
              <a:rPr lang="es-MX" dirty="0"/>
              <a:t>// Al mantener un pin HIGH y el otro LOW el motor gira en un sentido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(IN1, LOW);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(IN2, HIGH);</a:t>
            </a:r>
          </a:p>
          <a:p>
            <a:r>
              <a:rPr lang="es-MX" b="1" dirty="0" err="1"/>
              <a:t>analogWrite</a:t>
            </a:r>
            <a:r>
              <a:rPr lang="es-MX" b="1" dirty="0"/>
              <a:t>(ENA, 125); </a:t>
            </a:r>
            <a:r>
              <a:rPr lang="es-MX" dirty="0"/>
              <a:t>//velocidad motor izquierdo</a:t>
            </a:r>
          </a:p>
          <a:p>
            <a:endParaRPr lang="es-MX" dirty="0"/>
          </a:p>
          <a:p>
            <a:r>
              <a:rPr lang="es-MX" dirty="0"/>
              <a:t>// Motor derecho se activa</a:t>
            </a:r>
          </a:p>
          <a:p>
            <a:r>
              <a:rPr lang="es-MX" dirty="0"/>
              <a:t>// Al mantener un pin HIGH y el otro LOW el motor gira en un sentido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(IN3, LOW);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(IN4, HIGH);</a:t>
            </a:r>
          </a:p>
          <a:p>
            <a:r>
              <a:rPr lang="es-MX" b="1" dirty="0" err="1"/>
              <a:t>analogWrite</a:t>
            </a:r>
            <a:r>
              <a:rPr lang="es-MX" b="1" dirty="0"/>
              <a:t>(ENB, 125); </a:t>
            </a:r>
            <a:r>
              <a:rPr lang="es-MX" dirty="0"/>
              <a:t>//velocidad motor derecho</a:t>
            </a:r>
          </a:p>
          <a:p>
            <a:r>
              <a:rPr lang="es-MX" b="1" dirty="0"/>
              <a:t>}</a:t>
            </a:r>
          </a:p>
          <a:p>
            <a:r>
              <a:rPr lang="es-MX" b="1" dirty="0" err="1"/>
              <a:t>else</a:t>
            </a:r>
            <a:r>
              <a:rPr lang="es-MX" b="1" dirty="0"/>
              <a:t> </a:t>
            </a:r>
            <a:r>
              <a:rPr lang="es-MX" b="1" dirty="0" err="1"/>
              <a:t>if</a:t>
            </a:r>
            <a:r>
              <a:rPr lang="es-MX" b="1" dirty="0"/>
              <a:t>((inicio)== 1 and </a:t>
            </a:r>
            <a:r>
              <a:rPr lang="es-MX" b="1" dirty="0" err="1"/>
              <a:t>val_s_izq</a:t>
            </a:r>
            <a:r>
              <a:rPr lang="es-MX" b="1" dirty="0"/>
              <a:t> &lt; 300 &amp;&amp; </a:t>
            </a:r>
            <a:r>
              <a:rPr lang="es-MX" b="1" dirty="0" err="1"/>
              <a:t>val_s_der</a:t>
            </a:r>
            <a:r>
              <a:rPr lang="es-MX" b="1" dirty="0"/>
              <a:t> &gt; 300){ </a:t>
            </a:r>
            <a:r>
              <a:rPr lang="es-MX" dirty="0"/>
              <a:t>// si la condición se cumple</a:t>
            </a:r>
          </a:p>
          <a:p>
            <a:r>
              <a:rPr lang="es-MX" dirty="0"/>
              <a:t>  </a:t>
            </a:r>
          </a:p>
          <a:p>
            <a:r>
              <a:rPr lang="es-MX" dirty="0"/>
              <a:t>// Motor izquierdo se activa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(IN1, LOW);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(IN2, HIGH);</a:t>
            </a:r>
          </a:p>
          <a:p>
            <a:r>
              <a:rPr lang="es-MX" b="1" dirty="0" err="1"/>
              <a:t>analogWrite</a:t>
            </a:r>
            <a:r>
              <a:rPr lang="es-MX" b="1" dirty="0"/>
              <a:t>(ENA, 125);  </a:t>
            </a:r>
            <a:r>
              <a:rPr lang="es-MX" dirty="0"/>
              <a:t>//velocidad motor izquierdo</a:t>
            </a:r>
          </a:p>
        </p:txBody>
      </p:sp>
    </p:spTree>
    <p:extLst>
      <p:ext uri="{BB962C8B-B14F-4D97-AF65-F5344CB8AC3E}">
        <p14:creationId xmlns:p14="http://schemas.microsoft.com/office/powerpoint/2010/main" val="14349794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88571AC9-FC24-4399-9B3B-412FCD6C5E89}"/>
              </a:ext>
            </a:extLst>
          </p:cNvPr>
          <p:cNvSpPr txBox="1"/>
          <p:nvPr/>
        </p:nvSpPr>
        <p:spPr>
          <a:xfrm>
            <a:off x="365680" y="527901"/>
            <a:ext cx="10871069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// Motor derecho se desactiva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(IN3, LOW);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(IN4, HIGH);</a:t>
            </a:r>
          </a:p>
          <a:p>
            <a:r>
              <a:rPr lang="es-MX" b="1" dirty="0" err="1"/>
              <a:t>analogWrite</a:t>
            </a:r>
            <a:r>
              <a:rPr lang="es-MX" b="1" dirty="0"/>
              <a:t>(ENB, 0);  </a:t>
            </a:r>
            <a:r>
              <a:rPr lang="es-MX" dirty="0"/>
              <a:t>//velocidad motor derecho</a:t>
            </a:r>
          </a:p>
          <a:p>
            <a:r>
              <a:rPr lang="es-MX" b="1" dirty="0"/>
              <a:t>}</a:t>
            </a:r>
          </a:p>
          <a:p>
            <a:r>
              <a:rPr lang="es-MX" b="1" dirty="0" err="1"/>
              <a:t>else</a:t>
            </a:r>
            <a:r>
              <a:rPr lang="es-MX" b="1" dirty="0"/>
              <a:t> </a:t>
            </a:r>
            <a:r>
              <a:rPr lang="es-MX" b="1" dirty="0" err="1"/>
              <a:t>if</a:t>
            </a:r>
            <a:r>
              <a:rPr lang="es-MX" b="1" dirty="0"/>
              <a:t>((inicio)== 1 and </a:t>
            </a:r>
            <a:r>
              <a:rPr lang="es-MX" b="1" dirty="0" err="1"/>
              <a:t>val_s_izq</a:t>
            </a:r>
            <a:r>
              <a:rPr lang="es-MX" b="1" dirty="0"/>
              <a:t> &gt; 300 &amp;&amp; </a:t>
            </a:r>
            <a:r>
              <a:rPr lang="es-MX" b="1" dirty="0" err="1"/>
              <a:t>val_s_der</a:t>
            </a:r>
            <a:r>
              <a:rPr lang="es-MX" b="1" dirty="0"/>
              <a:t> &lt; 300){ </a:t>
            </a:r>
            <a:r>
              <a:rPr lang="es-MX" dirty="0"/>
              <a:t>// si la condición se cumple</a:t>
            </a:r>
          </a:p>
          <a:p>
            <a:endParaRPr lang="es-MX" dirty="0"/>
          </a:p>
          <a:p>
            <a:r>
              <a:rPr lang="es-MX" dirty="0"/>
              <a:t>// Motor izquierdo se desactiva  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(IN1, LOW);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(IN2, HIGH);</a:t>
            </a:r>
          </a:p>
          <a:p>
            <a:r>
              <a:rPr lang="es-MX" b="1" dirty="0" err="1"/>
              <a:t>analogWrite</a:t>
            </a:r>
            <a:r>
              <a:rPr lang="es-MX" b="1" dirty="0"/>
              <a:t>(ENA, 0);    </a:t>
            </a:r>
            <a:r>
              <a:rPr lang="es-MX" dirty="0"/>
              <a:t>//velocidad motor izquierdo</a:t>
            </a:r>
          </a:p>
          <a:p>
            <a:endParaRPr lang="es-MX" dirty="0"/>
          </a:p>
          <a:p>
            <a:r>
              <a:rPr lang="es-MX" dirty="0"/>
              <a:t>// Motor derecho se activa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(IN3, LOW);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(IN4, HIGH); </a:t>
            </a:r>
          </a:p>
          <a:p>
            <a:r>
              <a:rPr lang="es-MX" b="1" dirty="0" err="1"/>
              <a:t>analogWrite</a:t>
            </a:r>
            <a:r>
              <a:rPr lang="es-MX" b="1" dirty="0"/>
              <a:t>(ENB, 125);  </a:t>
            </a:r>
            <a:r>
              <a:rPr lang="es-MX" dirty="0"/>
              <a:t>//velocidad motor derecho</a:t>
            </a:r>
          </a:p>
          <a:p>
            <a:r>
              <a:rPr lang="es-MX" b="1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0725304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48F7954-1042-A48B-CE2C-41B705E4107F}"/>
              </a:ext>
            </a:extLst>
          </p:cNvPr>
          <p:cNvSpPr txBox="1"/>
          <p:nvPr/>
        </p:nvSpPr>
        <p:spPr>
          <a:xfrm>
            <a:off x="407711" y="533233"/>
            <a:ext cx="787845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 err="1"/>
              <a:t>else</a:t>
            </a:r>
            <a:r>
              <a:rPr lang="es-MX" b="1" dirty="0"/>
              <a:t>{ </a:t>
            </a:r>
            <a:r>
              <a:rPr lang="es-MX" dirty="0"/>
              <a:t>// si no se cumplen las condiciones</a:t>
            </a:r>
          </a:p>
          <a:p>
            <a:endParaRPr lang="es-MX" dirty="0"/>
          </a:p>
          <a:p>
            <a:r>
              <a:rPr lang="es-MX" dirty="0"/>
              <a:t>//Motor izquierdo se desactiva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(IN1, LOW);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(IN2, LOW);</a:t>
            </a:r>
          </a:p>
          <a:p>
            <a:r>
              <a:rPr lang="es-MX" b="1" dirty="0" err="1"/>
              <a:t>analogWrite</a:t>
            </a:r>
            <a:r>
              <a:rPr lang="es-MX" b="1" dirty="0"/>
              <a:t>(ENA, 0);  </a:t>
            </a:r>
            <a:r>
              <a:rPr lang="es-MX" dirty="0"/>
              <a:t>//velocidad motor izquierdo</a:t>
            </a:r>
          </a:p>
          <a:p>
            <a:endParaRPr lang="es-MX" dirty="0"/>
          </a:p>
          <a:p>
            <a:r>
              <a:rPr lang="es-MX" dirty="0"/>
              <a:t>// Motor derecho se desactiva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(IN3, LOW);</a:t>
            </a:r>
          </a:p>
          <a:p>
            <a:r>
              <a:rPr lang="es-MX" b="1" dirty="0" err="1"/>
              <a:t>digitalWrite</a:t>
            </a:r>
            <a:r>
              <a:rPr lang="es-MX" b="1" dirty="0"/>
              <a:t>(IN4, LOW);</a:t>
            </a:r>
          </a:p>
          <a:p>
            <a:r>
              <a:rPr lang="es-MX" b="1" dirty="0" err="1"/>
              <a:t>analogWrite</a:t>
            </a:r>
            <a:r>
              <a:rPr lang="es-MX" b="1" dirty="0"/>
              <a:t>(ENB, 0);  </a:t>
            </a:r>
            <a:r>
              <a:rPr lang="es-MX" dirty="0"/>
              <a:t>//velocidad motor derecho</a:t>
            </a:r>
          </a:p>
          <a:p>
            <a:r>
              <a:rPr lang="es-MX" b="1" dirty="0"/>
              <a:t>}</a:t>
            </a:r>
          </a:p>
          <a:p>
            <a:r>
              <a:rPr lang="es-MX" b="1" dirty="0" err="1"/>
              <a:t>estadoAN</a:t>
            </a:r>
            <a:r>
              <a:rPr lang="es-MX" b="1" dirty="0"/>
              <a:t> = </a:t>
            </a:r>
            <a:r>
              <a:rPr lang="es-MX" b="1" dirty="0" err="1"/>
              <a:t>estadoAC</a:t>
            </a:r>
            <a:r>
              <a:rPr lang="es-MX" b="1" dirty="0"/>
              <a:t>; </a:t>
            </a:r>
            <a:r>
              <a:rPr lang="es-MX" dirty="0"/>
              <a:t>//Se resetean las variables </a:t>
            </a:r>
          </a:p>
          <a:p>
            <a:r>
              <a:rPr lang="es-MX" b="1" dirty="0" err="1"/>
              <a:t>delay</a:t>
            </a:r>
            <a:r>
              <a:rPr lang="es-MX" b="1" dirty="0"/>
              <a:t>(10); // </a:t>
            </a:r>
            <a:r>
              <a:rPr lang="es-MX" dirty="0"/>
              <a:t>esperamos 0.01 segundos</a:t>
            </a:r>
          </a:p>
          <a:p>
            <a:r>
              <a:rPr lang="es-MX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674806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159" y="254414"/>
            <a:ext cx="11112000" cy="5328295"/>
          </a:xfrm>
        </p:spPr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Guardar </a:t>
            </a:r>
            <a:r>
              <a:rPr lang="es-MX" dirty="0"/>
              <a:t>y asignar un nombre al archivo.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73DEACCF-7D24-94BE-CC61-45F2B69DB79B}"/>
              </a:ext>
            </a:extLst>
          </p:cNvPr>
          <p:cNvGrpSpPr/>
          <p:nvPr/>
        </p:nvGrpSpPr>
        <p:grpSpPr>
          <a:xfrm>
            <a:off x="3071052" y="2589974"/>
            <a:ext cx="6049895" cy="3083149"/>
            <a:chOff x="1948806" y="2336586"/>
            <a:chExt cx="6049895" cy="3083149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82FDF6A1-CE87-5949-637F-EA4A3BCFA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4569973" y="2336586"/>
              <a:ext cx="3428728" cy="30831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6BDE299E-6DC4-5AD8-393E-AC0BDF7D4C36}"/>
                </a:ext>
              </a:extLst>
            </p:cNvPr>
            <p:cNvSpPr/>
            <p:nvPr/>
          </p:nvSpPr>
          <p:spPr>
            <a:xfrm>
              <a:off x="1948806" y="3295332"/>
              <a:ext cx="1118795" cy="582828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04191"/>
                <a:gd name="adj6" fmla="val 23020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Guardar como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16695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48" y="220529"/>
            <a:ext cx="11112000" cy="5328295"/>
          </a:xfrm>
        </p:spPr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3218873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305" y="247039"/>
            <a:ext cx="11112000" cy="5328295"/>
          </a:xfrm>
        </p:spPr>
        <p:txBody>
          <a:bodyPr/>
          <a:lstStyle/>
          <a:p>
            <a:pPr marL="457200" indent="-457200">
              <a:buFont typeface="+mj-lt"/>
              <a:buAutoNum type="arabicPeriod" startAt="7"/>
            </a:pPr>
            <a:r>
              <a:rPr lang="es-MX" dirty="0"/>
              <a:t>S</a:t>
            </a:r>
            <a:r>
              <a:rPr lang="es-MX" sz="2400" dirty="0"/>
              <a:t>eleccionar la placa con la que se está trabajando y el puerto al que está conectada en la pestaña de “Herramientas”.</a:t>
            </a:r>
          </a:p>
          <a:p>
            <a:endParaRPr lang="es-MX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39D10306-B54D-7729-B879-2A8DA1374007}"/>
              </a:ext>
            </a:extLst>
          </p:cNvPr>
          <p:cNvGrpSpPr/>
          <p:nvPr/>
        </p:nvGrpSpPr>
        <p:grpSpPr>
          <a:xfrm>
            <a:off x="1381836" y="2361833"/>
            <a:ext cx="9428327" cy="3600000"/>
            <a:chOff x="1669252" y="1590652"/>
            <a:chExt cx="9428327" cy="3600000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C2CF8F99-2536-5A5B-5FA0-7A2521B08455}"/>
                </a:ext>
              </a:extLst>
            </p:cNvPr>
            <p:cNvGrpSpPr/>
            <p:nvPr/>
          </p:nvGrpSpPr>
          <p:grpSpPr>
            <a:xfrm>
              <a:off x="3399592" y="1590652"/>
              <a:ext cx="6438471" cy="3600000"/>
              <a:chOff x="3785182" y="1782457"/>
              <a:chExt cx="6438471" cy="3600000"/>
            </a:xfrm>
          </p:grpSpPr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8EB7A0E5-1EC0-5A13-B05E-F03CAE2C8D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6011" t="18795" r="28949" b="39726"/>
              <a:stretch/>
            </p:blipFill>
            <p:spPr>
              <a:xfrm>
                <a:off x="3785182" y="1782457"/>
                <a:ext cx="4865872" cy="3600000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16C47A72-C571-3605-3F0E-3A2E813F4B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0148" t="45944" r="18909" b="43775"/>
              <a:stretch/>
            </p:blipFill>
            <p:spPr>
              <a:xfrm>
                <a:off x="8651054" y="4152275"/>
                <a:ext cx="1572599" cy="923361"/>
              </a:xfrm>
              <a:prstGeom prst="rect">
                <a:avLst/>
              </a:prstGeom>
            </p:spPr>
          </p:pic>
        </p:grpSp>
        <p:sp>
          <p:nvSpPr>
            <p:cNvPr id="10" name="Globo: línea doblada con barra de énfasis 9">
              <a:extLst>
                <a:ext uri="{FF2B5EF4-FFF2-40B4-BE49-F238E27FC236}">
                  <a16:creationId xmlns:a16="http://schemas.microsoft.com/office/drawing/2014/main" id="{039F5F40-E917-C79C-7682-0FF8A13A4E69}"/>
                </a:ext>
              </a:extLst>
            </p:cNvPr>
            <p:cNvSpPr/>
            <p:nvPr/>
          </p:nvSpPr>
          <p:spPr>
            <a:xfrm>
              <a:off x="1669252" y="3012859"/>
              <a:ext cx="1443604" cy="416141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90942"/>
                <a:gd name="adj6" fmla="val 24746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Placa</a:t>
              </a:r>
            </a:p>
          </p:txBody>
        </p:sp>
        <p:sp>
          <p:nvSpPr>
            <p:cNvPr id="11" name="Globo: línea doblada con barra de énfasis 10">
              <a:extLst>
                <a:ext uri="{FF2B5EF4-FFF2-40B4-BE49-F238E27FC236}">
                  <a16:creationId xmlns:a16="http://schemas.microsoft.com/office/drawing/2014/main" id="{D9E7588F-29B6-C37C-7B12-0A52AC48A3CB}"/>
                </a:ext>
              </a:extLst>
            </p:cNvPr>
            <p:cNvSpPr/>
            <p:nvPr/>
          </p:nvSpPr>
          <p:spPr>
            <a:xfrm>
              <a:off x="9896949" y="4028636"/>
              <a:ext cx="1200630" cy="393514"/>
            </a:xfrm>
            <a:prstGeom prst="accentCallout2">
              <a:avLst>
                <a:gd name="adj1" fmla="val 45384"/>
                <a:gd name="adj2" fmla="val -4505"/>
                <a:gd name="adj3" fmla="val 48122"/>
                <a:gd name="adj4" fmla="val -27805"/>
                <a:gd name="adj5" fmla="val 168361"/>
                <a:gd name="adj6" fmla="val -5334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Puerto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81589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8"/>
            </a:pPr>
            <a:r>
              <a:rPr lang="es-MX" dirty="0"/>
              <a:t>Dar clic en “subir” y esperar a que aparezca la leyenda de “subido”.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147C1C13-09A2-683A-F131-BC2C8768D0A7}"/>
              </a:ext>
            </a:extLst>
          </p:cNvPr>
          <p:cNvGrpSpPr/>
          <p:nvPr/>
        </p:nvGrpSpPr>
        <p:grpSpPr>
          <a:xfrm>
            <a:off x="193637" y="1058779"/>
            <a:ext cx="11804725" cy="5154225"/>
            <a:chOff x="193637" y="1213015"/>
            <a:chExt cx="11804725" cy="5154225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864771B9-BCEA-8560-8FD7-A1BEC7773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2426731" y="1588857"/>
              <a:ext cx="3173386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F03EC014-FC7C-B85C-9A3F-038043FB2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5912313" y="1588857"/>
              <a:ext cx="3185620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Globo: línea doblada con barra de énfasis 16">
              <a:extLst>
                <a:ext uri="{FF2B5EF4-FFF2-40B4-BE49-F238E27FC236}">
                  <a16:creationId xmlns:a16="http://schemas.microsoft.com/office/drawing/2014/main" id="{68CA142C-E133-9B63-9C81-025D755519C9}"/>
                </a:ext>
              </a:extLst>
            </p:cNvPr>
            <p:cNvSpPr/>
            <p:nvPr/>
          </p:nvSpPr>
          <p:spPr>
            <a:xfrm>
              <a:off x="193638" y="1213015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69699"/>
                <a:gd name="adj6" fmla="val 142309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Clic en “subir” para cargar programa</a:t>
              </a:r>
            </a:p>
          </p:txBody>
        </p:sp>
        <p:sp>
          <p:nvSpPr>
            <p:cNvPr id="18" name="Globo: línea doblada con barra de énfasis 17">
              <a:extLst>
                <a:ext uri="{FF2B5EF4-FFF2-40B4-BE49-F238E27FC236}">
                  <a16:creationId xmlns:a16="http://schemas.microsoft.com/office/drawing/2014/main" id="{E9931621-99F5-7F4E-072B-13F6F299D7D0}"/>
                </a:ext>
              </a:extLst>
            </p:cNvPr>
            <p:cNvSpPr/>
            <p:nvPr/>
          </p:nvSpPr>
          <p:spPr>
            <a:xfrm>
              <a:off x="9571631" y="2040678"/>
              <a:ext cx="2426731" cy="1731981"/>
            </a:xfrm>
            <a:prstGeom prst="accentCallout2">
              <a:avLst>
                <a:gd name="adj1" fmla="val 50447"/>
                <a:gd name="adj2" fmla="val -7462"/>
                <a:gd name="adj3" fmla="val 51960"/>
                <a:gd name="adj4" fmla="val -34902"/>
                <a:gd name="adj5" fmla="val 147277"/>
                <a:gd name="adj6" fmla="val -13660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Una vez que aparezca “subido”, significa que se cargó el programa correctamente en el Arduino</a:t>
              </a:r>
            </a:p>
          </p:txBody>
        </p:sp>
        <p:sp>
          <p:nvSpPr>
            <p:cNvPr id="19" name="Globo: línea doblada con barra de énfasis 18">
              <a:extLst>
                <a:ext uri="{FF2B5EF4-FFF2-40B4-BE49-F238E27FC236}">
                  <a16:creationId xmlns:a16="http://schemas.microsoft.com/office/drawing/2014/main" id="{002B5D85-7C43-F625-2655-FD1F8FA07A00}"/>
                </a:ext>
              </a:extLst>
            </p:cNvPr>
            <p:cNvSpPr/>
            <p:nvPr/>
          </p:nvSpPr>
          <p:spPr>
            <a:xfrm>
              <a:off x="193637" y="5337998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-62466"/>
                <a:gd name="adj6" fmla="val 26132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Esperar a que la barra de estado se llene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34755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9"/>
            </a:pPr>
            <a:r>
              <a:rPr lang="es-MX" dirty="0"/>
              <a:t>Para visualizar los valores del sensor, hacer lo siguiente:</a:t>
            </a:r>
          </a:p>
          <a:p>
            <a:endParaRPr lang="es-MX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95B82BF5-2993-CBC5-8739-87BA27C72D2D}"/>
              </a:ext>
            </a:extLst>
          </p:cNvPr>
          <p:cNvGrpSpPr/>
          <p:nvPr/>
        </p:nvGrpSpPr>
        <p:grpSpPr>
          <a:xfrm>
            <a:off x="371529" y="820887"/>
            <a:ext cx="11448941" cy="5899905"/>
            <a:chOff x="371529" y="820887"/>
            <a:chExt cx="11448941" cy="5899905"/>
          </a:xfrm>
        </p:grpSpPr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5FD5A66A-B259-1309-1E3B-C2843BE5EF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360602" y="1575000"/>
              <a:ext cx="5588486" cy="3708000"/>
            </a:xfrm>
            <a:prstGeom prst="rect">
              <a:avLst/>
            </a:prstGeom>
          </p:spPr>
        </p:pic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15E94227-7F40-7FE4-F3DC-85812447AAE8}"/>
                </a:ext>
              </a:extLst>
            </p:cNvPr>
            <p:cNvGrpSpPr/>
            <p:nvPr/>
          </p:nvGrpSpPr>
          <p:grpSpPr>
            <a:xfrm>
              <a:off x="371529" y="820887"/>
              <a:ext cx="11448941" cy="5899905"/>
              <a:chOff x="251792" y="721735"/>
              <a:chExt cx="11448941" cy="5899905"/>
            </a:xfrm>
          </p:grpSpPr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0277BF49-B014-16D4-B17E-65EF7E7BBF0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99731" y="1770868"/>
                <a:ext cx="3438474" cy="946574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sp>
            <p:nvSpPr>
              <p:cNvPr id="12" name="Globo: línea doblada con barra de énfasis 11">
                <a:extLst>
                  <a:ext uri="{FF2B5EF4-FFF2-40B4-BE49-F238E27FC236}">
                    <a16:creationId xmlns:a16="http://schemas.microsoft.com/office/drawing/2014/main" id="{F735B3B9-923C-159C-7293-4A3BD125C2FF}"/>
                  </a:ext>
                </a:extLst>
              </p:cNvPr>
              <p:cNvSpPr/>
              <p:nvPr/>
            </p:nvSpPr>
            <p:spPr>
              <a:xfrm>
                <a:off x="251792" y="721735"/>
                <a:ext cx="2121659" cy="930181"/>
              </a:xfrm>
              <a:prstGeom prst="accentCallout2">
                <a:avLst>
                  <a:gd name="adj1" fmla="val 48601"/>
                  <a:gd name="adj2" fmla="val 106961"/>
                  <a:gd name="adj3" fmla="val 50294"/>
                  <a:gd name="adj4" fmla="val 117468"/>
                  <a:gd name="adj5" fmla="val 154838"/>
                  <a:gd name="adj6" fmla="val 195121"/>
                </a:avLst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Una vez cargado el programa, clic en “Monitor serie”</a:t>
                </a:r>
              </a:p>
            </p:txBody>
          </p:sp>
          <p:sp>
            <p:nvSpPr>
              <p:cNvPr id="13" name="Globo: línea doblada con barra de énfasis 12">
                <a:extLst>
                  <a:ext uri="{FF2B5EF4-FFF2-40B4-BE49-F238E27FC236}">
                    <a16:creationId xmlns:a16="http://schemas.microsoft.com/office/drawing/2014/main" id="{BC1F0744-9DED-6272-85DC-B0D2E662F62B}"/>
                  </a:ext>
                </a:extLst>
              </p:cNvPr>
              <p:cNvSpPr/>
              <p:nvPr/>
            </p:nvSpPr>
            <p:spPr>
              <a:xfrm>
                <a:off x="9274002" y="769207"/>
                <a:ext cx="2426731" cy="494073"/>
              </a:xfrm>
              <a:prstGeom prst="accentCallout2">
                <a:avLst>
                  <a:gd name="adj1" fmla="val 50447"/>
                  <a:gd name="adj2" fmla="val -7462"/>
                  <a:gd name="adj3" fmla="val 51960"/>
                  <a:gd name="adj4" fmla="val -34902"/>
                  <a:gd name="adj5" fmla="val 520187"/>
                  <a:gd name="adj6" fmla="val -126480"/>
                </a:avLst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Valores de lectura</a:t>
                </a:r>
              </a:p>
            </p:txBody>
          </p:sp>
          <p:sp>
            <p:nvSpPr>
              <p:cNvPr id="20" name="Globo: línea doblada con barra de énfasis 6">
                <a:extLst>
                  <a:ext uri="{FF2B5EF4-FFF2-40B4-BE49-F238E27FC236}">
                    <a16:creationId xmlns:a16="http://schemas.microsoft.com/office/drawing/2014/main" id="{FF73DD37-D8D9-A25F-D23D-4BE799229828}"/>
                  </a:ext>
                </a:extLst>
              </p:cNvPr>
              <p:cNvSpPr/>
              <p:nvPr/>
            </p:nvSpPr>
            <p:spPr>
              <a:xfrm>
                <a:off x="1000715" y="4183240"/>
                <a:ext cx="3052189" cy="651296"/>
              </a:xfrm>
              <a:prstGeom prst="accentCallout2">
                <a:avLst>
                  <a:gd name="adj1" fmla="val 48601"/>
                  <a:gd name="adj2" fmla="val 106961"/>
                  <a:gd name="adj3" fmla="val 50294"/>
                  <a:gd name="adj4" fmla="val 117468"/>
                  <a:gd name="adj5" fmla="val 123224"/>
                  <a:gd name="adj6" fmla="val 145620"/>
                </a:avLst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Asegurar de que esté seleccionada esta función.</a:t>
                </a:r>
              </a:p>
            </p:txBody>
          </p:sp>
          <p:sp>
            <p:nvSpPr>
              <p:cNvPr id="21" name="Globo: línea doblada con barra de énfasis 6">
                <a:extLst>
                  <a:ext uri="{FF2B5EF4-FFF2-40B4-BE49-F238E27FC236}">
                    <a16:creationId xmlns:a16="http://schemas.microsoft.com/office/drawing/2014/main" id="{1BCCCCE4-7D7A-AABE-803B-E7AC125D8D55}"/>
                  </a:ext>
                </a:extLst>
              </p:cNvPr>
              <p:cNvSpPr/>
              <p:nvPr/>
            </p:nvSpPr>
            <p:spPr>
              <a:xfrm>
                <a:off x="5423506" y="5625680"/>
                <a:ext cx="3052189" cy="995960"/>
              </a:xfrm>
              <a:prstGeom prst="accentCallout2">
                <a:avLst>
                  <a:gd name="adj1" fmla="val 48601"/>
                  <a:gd name="adj2" fmla="val 106961"/>
                  <a:gd name="adj3" fmla="val 50294"/>
                  <a:gd name="adj4" fmla="val 113891"/>
                  <a:gd name="adj5" fmla="val -47199"/>
                  <a:gd name="adj6" fmla="val 121846"/>
                </a:avLst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Asegurar de que la velocidad de transmisión de datos esté a 9600..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62491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MX" sz="2400" b="1" dirty="0"/>
              <a:t>ROL 1: Constructor</a:t>
            </a:r>
          </a:p>
          <a:p>
            <a:pPr marL="0" lvl="0" indent="0" algn="just">
              <a:buNone/>
            </a:pPr>
            <a:r>
              <a:rPr lang="es-MX" sz="2400" dirty="0"/>
              <a:t>Se encarga de cortar y armar la parte de cartón del proyecto.</a:t>
            </a:r>
          </a:p>
          <a:p>
            <a:pPr lvl="0" algn="just"/>
            <a:r>
              <a:rPr lang="es-MX" sz="2400" b="1" dirty="0"/>
              <a:t>ROL 2: Electrónico </a:t>
            </a:r>
          </a:p>
          <a:p>
            <a:pPr marL="0" lvl="0" indent="0" algn="just">
              <a:buNone/>
            </a:pPr>
            <a:r>
              <a:rPr lang="es-MX" sz="2400" dirty="0"/>
              <a:t>Se encarga de hacer las conexiones necesarias de los componentes electrónicos.</a:t>
            </a:r>
          </a:p>
          <a:p>
            <a:pPr lvl="0" algn="just"/>
            <a:r>
              <a:rPr lang="es-MX" sz="2400" b="1" dirty="0"/>
              <a:t>ROL 3: Programador </a:t>
            </a:r>
          </a:p>
          <a:p>
            <a:pPr marL="0" lvl="0" indent="0" algn="just">
              <a:buNone/>
            </a:pPr>
            <a:r>
              <a:rPr lang="es-MX" sz="2400" dirty="0"/>
              <a:t>Se encarga de realizar el programa en la computadora.</a:t>
            </a:r>
          </a:p>
          <a:p>
            <a:pPr lvl="0" algn="just"/>
            <a:r>
              <a:rPr lang="es-MX" sz="2400" b="1" dirty="0"/>
              <a:t>ROL 4: Administrador (Opcional)</a:t>
            </a:r>
          </a:p>
          <a:p>
            <a:pPr marL="0" lvl="0" indent="0" algn="just">
              <a:buNone/>
            </a:pPr>
            <a:r>
              <a:rPr lang="es-MX" sz="2400" dirty="0"/>
              <a:t>Se encarga de revisar los componentes y recursos y se asegura de que el equipo esté completo.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9354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0EBA3B-E1BD-6776-7E46-3044B9D0D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B677C72-764D-0AC8-7ADE-887EA357F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36491" y="739447"/>
            <a:ext cx="8119018" cy="562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103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06EEE-8ED8-B458-09E0-828B689E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Construcción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0C43F-0525-EFD5-1550-407B7D72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989704"/>
            <a:ext cx="6202323" cy="5328295"/>
          </a:xfrm>
        </p:spPr>
        <p:txBody>
          <a:bodyPr/>
          <a:lstStyle/>
          <a:p>
            <a:pPr marL="0" indent="0">
              <a:buNone/>
            </a:pPr>
            <a:r>
              <a:rPr lang="es-MX" sz="2400" dirty="0"/>
              <a:t>Utilizando material reciclable o cartón. </a:t>
            </a:r>
          </a:p>
          <a:p>
            <a:pPr marL="0" indent="0">
              <a:buNone/>
            </a:pPr>
            <a:endParaRPr lang="es-MX" sz="2400" dirty="0"/>
          </a:p>
          <a:p>
            <a:r>
              <a:rPr lang="es-MX" sz="2400" dirty="0"/>
              <a:t>Link para acceder a las instrucciones:</a:t>
            </a:r>
          </a:p>
          <a:p>
            <a:pPr marL="0" indent="0">
              <a:buNone/>
            </a:pPr>
            <a:r>
              <a:rPr lang="es-MX" sz="2400" dirty="0">
                <a:hlinkClick r:id="rId2"/>
              </a:rPr>
              <a:t>https://drive.google.com/drive/folders/1CIAIrlTTY6byf37hqHhPPMT_EMj27lVa</a:t>
            </a:r>
            <a:endParaRPr lang="es-MX" dirty="0"/>
          </a:p>
          <a:p>
            <a:r>
              <a:rPr lang="es-MX" sz="2400" dirty="0"/>
              <a:t>Link de descarga de la hoja de medidas:</a:t>
            </a:r>
          </a:p>
          <a:p>
            <a:pPr marL="0" indent="0">
              <a:buNone/>
            </a:pPr>
            <a:r>
              <a:rPr lang="es-MX" sz="2400" dirty="0">
                <a:hlinkClick r:id="rId3"/>
              </a:rPr>
              <a:t>https://drive.google.com/drive/folders/1WisZSB_giE94j9k3uGrLiF1SP7vjYs08</a:t>
            </a:r>
            <a:endParaRPr lang="es-MX" dirty="0"/>
          </a:p>
          <a:p>
            <a:pPr marL="0" indent="0">
              <a:buNone/>
            </a:pPr>
            <a:r>
              <a:rPr lang="es-MX" sz="2400" dirty="0"/>
              <a:t> </a:t>
            </a:r>
          </a:p>
          <a:p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59C1E42-6064-9384-25A2-06D6F4AEE34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20" b="2920"/>
          <a:stretch/>
        </p:blipFill>
        <p:spPr bwMode="auto">
          <a:xfrm>
            <a:off x="6792000" y="1404000"/>
            <a:ext cx="5400000" cy="405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12956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C14858-5498-B42C-0D37-EA248E7B9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B690077-189B-7896-D7D0-08A25B6C9B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2" b="682"/>
          <a:stretch/>
        </p:blipFill>
        <p:spPr>
          <a:xfrm>
            <a:off x="1002632" y="806825"/>
            <a:ext cx="10186736" cy="563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98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BA3C88-5802-CE8F-5839-B68406061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sp>
        <p:nvSpPr>
          <p:cNvPr id="3" name="Globo: línea doblada con barra de énfasis 2">
            <a:extLst>
              <a:ext uri="{FF2B5EF4-FFF2-40B4-BE49-F238E27FC236}">
                <a16:creationId xmlns:a16="http://schemas.microsoft.com/office/drawing/2014/main" id="{35C7624A-7A2F-BEB6-D687-DA25B5DBB478}"/>
              </a:ext>
            </a:extLst>
          </p:cNvPr>
          <p:cNvSpPr/>
          <p:nvPr/>
        </p:nvSpPr>
        <p:spPr>
          <a:xfrm>
            <a:off x="3215614" y="73871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440448"/>
              <a:gd name="adj6" fmla="val 47351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  <p:pic>
        <p:nvPicPr>
          <p:cNvPr id="6" name="Imagen 5" descr="Tabla&#10;&#10;Descripción generada automáticamente">
            <a:extLst>
              <a:ext uri="{FF2B5EF4-FFF2-40B4-BE49-F238E27FC236}">
                <a16:creationId xmlns:a16="http://schemas.microsoft.com/office/drawing/2014/main" id="{6F0297E6-C095-6B6B-BCD7-8ED6837C00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3" b="9003"/>
          <a:stretch/>
        </p:blipFill>
        <p:spPr>
          <a:xfrm>
            <a:off x="622621" y="2268056"/>
            <a:ext cx="10946758" cy="257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044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1693</TotalTime>
  <Words>1349</Words>
  <Application>Microsoft Office PowerPoint</Application>
  <PresentationFormat>Panorámica</PresentationFormat>
  <Paragraphs>234</Paragraphs>
  <Slides>47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Arial</vt:lpstr>
      <vt:lpstr>Arial Rounded MT Bold</vt:lpstr>
      <vt:lpstr>Cambria</vt:lpstr>
      <vt:lpstr>Trebuchet MS</vt:lpstr>
      <vt:lpstr>Tema de Office</vt:lpstr>
      <vt:lpstr>CARRO SEGUIDOR DE LÍNEA</vt:lpstr>
      <vt:lpstr>Contenido </vt:lpstr>
      <vt:lpstr>Aprendizaje </vt:lpstr>
      <vt:lpstr>Objetivo </vt:lpstr>
      <vt:lpstr>Forma de trabajo</vt:lpstr>
      <vt:lpstr>Componentes necesarios</vt:lpstr>
      <vt:lpstr>Construcción 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Paso 15</vt:lpstr>
      <vt:lpstr>Paso 16</vt:lpstr>
      <vt:lpstr>Paso 17</vt:lpstr>
      <vt:lpstr>Paso 18</vt:lpstr>
      <vt:lpstr>Paso 19</vt:lpstr>
      <vt:lpstr>Paso 20</vt:lpstr>
      <vt:lpstr>Paso 21</vt:lpstr>
      <vt:lpstr>Paso 22</vt:lpstr>
      <vt:lpstr>Paso 23</vt:lpstr>
      <vt:lpstr>Paso 24</vt:lpstr>
      <vt:lpstr>Paso 25</vt:lpstr>
      <vt:lpstr>Paso 26</vt:lpstr>
      <vt:lpstr>Paso 27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130</cp:revision>
  <dcterms:created xsi:type="dcterms:W3CDTF">2017-08-15T18:33:09Z</dcterms:created>
  <dcterms:modified xsi:type="dcterms:W3CDTF">2022-10-26T17:50:18Z</dcterms:modified>
</cp:coreProperties>
</file>